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63" r:id="rId6"/>
    <p:sldId id="264" r:id="rId7"/>
    <p:sldId id="271" r:id="rId8"/>
    <p:sldId id="276" r:id="rId9"/>
    <p:sldId id="278" r:id="rId10"/>
    <p:sldId id="268" r:id="rId11"/>
    <p:sldId id="279" r:id="rId12"/>
    <p:sldId id="275" r:id="rId13"/>
    <p:sldId id="270" r:id="rId14"/>
  </p:sldIdLst>
  <p:sldSz cx="18288000" cy="10287000"/>
  <p:notesSz cx="6858000" cy="9144000"/>
  <p:embeddedFontLst>
    <p:embeddedFont>
      <p:font typeface="Bebas Neue Bold" panose="020B0604020202020204" charset="0"/>
      <p:regular r:id="rId15"/>
    </p:embeddedFont>
    <p:embeddedFont>
      <p:font typeface="Raleway" pitchFamily="2" charset="0"/>
      <p:regular r:id="rId16"/>
      <p:bold r:id="rId17"/>
      <p:italic r:id="rId18"/>
      <p:boldItalic r:id="rId19"/>
    </p:embeddedFont>
    <p:embeddedFont>
      <p:font typeface="Raleway Bold"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63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hamed%20Jakkiriya\Desktop\Kulturehire-1\Your%20Career%20Aspirations%20(Respons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hamed%20Jakkiriya\Desktop\Kulturehire-1\Your%20Career%20Aspirations%20(Respons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hamed%20Jakkiriya\Desktop\Kulturehire-1\Your%20Career%20Aspirations%20(Respons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ohamed%20Jakkiriya\Desktop\Kulturehire-1\Your%20Career%20Aspirations%20(Response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[Your Career Aspirations (Responses).xlsx]Pivot Table!PivotTable3</c:name>
    <c:fmtId val="5"/>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Table'!$I$5</c:f>
              <c:strCache>
                <c:ptCount val="1"/>
                <c:pt idx="0">
                  <c:v>Work Alone </c:v>
                </c:pt>
              </c:strCache>
            </c:strRef>
          </c:tx>
          <c:spPr>
            <a:solidFill>
              <a:schemeClr val="accent4">
                <a:shade val="53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Table'!$I$6</c:f>
              <c:strCache>
                <c:ptCount val="1"/>
                <c:pt idx="0">
                  <c:v>Total</c:v>
                </c:pt>
              </c:strCache>
            </c:strRef>
          </c:cat>
          <c:val>
            <c:numRef>
              <c:f>'Pivot Table'!$I$6</c:f>
              <c:numCache>
                <c:formatCode>General</c:formatCode>
                <c:ptCount val="1"/>
                <c:pt idx="0">
                  <c:v>735</c:v>
                </c:pt>
              </c:numCache>
            </c:numRef>
          </c:val>
          <c:extLst>
            <c:ext xmlns:c16="http://schemas.microsoft.com/office/drawing/2014/chart" uri="{C3380CC4-5D6E-409C-BE32-E72D297353CC}">
              <c16:uniqueId val="{00000000-6A9F-4E26-80CE-8A9778BD2E09}"/>
            </c:ext>
          </c:extLst>
        </c:ser>
        <c:ser>
          <c:idx val="1"/>
          <c:order val="1"/>
          <c:tx>
            <c:strRef>
              <c:f>'Pivot Table'!$J$5</c:f>
              <c:strCache>
                <c:ptCount val="1"/>
                <c:pt idx="0">
                  <c:v>Work With 2–3 </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Table'!$I$6</c:f>
              <c:strCache>
                <c:ptCount val="1"/>
                <c:pt idx="0">
                  <c:v>Total</c:v>
                </c:pt>
              </c:strCache>
            </c:strRef>
          </c:cat>
          <c:val>
            <c:numRef>
              <c:f>'Pivot Table'!$J$6</c:f>
              <c:numCache>
                <c:formatCode>General</c:formatCode>
                <c:ptCount val="1"/>
                <c:pt idx="0">
                  <c:v>1626</c:v>
                </c:pt>
              </c:numCache>
            </c:numRef>
          </c:val>
          <c:extLst>
            <c:ext xmlns:c16="http://schemas.microsoft.com/office/drawing/2014/chart" uri="{C3380CC4-5D6E-409C-BE32-E72D297353CC}">
              <c16:uniqueId val="{00000001-6A9F-4E26-80CE-8A9778BD2E09}"/>
            </c:ext>
          </c:extLst>
        </c:ser>
        <c:ser>
          <c:idx val="2"/>
          <c:order val="2"/>
          <c:tx>
            <c:strRef>
              <c:f>'Pivot Table'!$K$5</c:f>
              <c:strCache>
                <c:ptCount val="1"/>
                <c:pt idx="0">
                  <c:v>Work With 5–6 </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Table'!$I$6</c:f>
              <c:strCache>
                <c:ptCount val="1"/>
                <c:pt idx="0">
                  <c:v>Total</c:v>
                </c:pt>
              </c:strCache>
            </c:strRef>
          </c:cat>
          <c:val>
            <c:numRef>
              <c:f>'Pivot Table'!$K$6</c:f>
              <c:numCache>
                <c:formatCode>General</c:formatCode>
                <c:ptCount val="1"/>
                <c:pt idx="0">
                  <c:v>1919</c:v>
                </c:pt>
              </c:numCache>
            </c:numRef>
          </c:val>
          <c:extLst>
            <c:ext xmlns:c16="http://schemas.microsoft.com/office/drawing/2014/chart" uri="{C3380CC4-5D6E-409C-BE32-E72D297353CC}">
              <c16:uniqueId val="{00000002-6A9F-4E26-80CE-8A9778BD2E09}"/>
            </c:ext>
          </c:extLst>
        </c:ser>
        <c:ser>
          <c:idx val="3"/>
          <c:order val="3"/>
          <c:tx>
            <c:strRef>
              <c:f>'Pivot Table'!$L$5</c:f>
              <c:strCache>
                <c:ptCount val="1"/>
                <c:pt idx="0">
                  <c:v>Work With 7–10 </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Table'!$I$6</c:f>
              <c:strCache>
                <c:ptCount val="1"/>
                <c:pt idx="0">
                  <c:v>Total</c:v>
                </c:pt>
              </c:strCache>
            </c:strRef>
          </c:cat>
          <c:val>
            <c:numRef>
              <c:f>'Pivot Table'!$L$6</c:f>
              <c:numCache>
                <c:formatCode>General</c:formatCode>
                <c:ptCount val="1"/>
                <c:pt idx="0">
                  <c:v>876</c:v>
                </c:pt>
              </c:numCache>
            </c:numRef>
          </c:val>
          <c:extLst>
            <c:ext xmlns:c16="http://schemas.microsoft.com/office/drawing/2014/chart" uri="{C3380CC4-5D6E-409C-BE32-E72D297353CC}">
              <c16:uniqueId val="{00000003-6A9F-4E26-80CE-8A9778BD2E09}"/>
            </c:ext>
          </c:extLst>
        </c:ser>
        <c:ser>
          <c:idx val="4"/>
          <c:order val="4"/>
          <c:tx>
            <c:strRef>
              <c:f>'Pivot Table'!$M$5</c:f>
              <c:strCache>
                <c:ptCount val="1"/>
                <c:pt idx="0">
                  <c:v>Work With More Than 10 </c:v>
                </c:pt>
              </c:strCache>
            </c:strRef>
          </c:tx>
          <c:spPr>
            <a:solidFill>
              <a:schemeClr val="accent4">
                <a:tint val="54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Table'!$I$6</c:f>
              <c:strCache>
                <c:ptCount val="1"/>
                <c:pt idx="0">
                  <c:v>Total</c:v>
                </c:pt>
              </c:strCache>
            </c:strRef>
          </c:cat>
          <c:val>
            <c:numRef>
              <c:f>'Pivot Table'!$M$6</c:f>
              <c:numCache>
                <c:formatCode>General</c:formatCode>
                <c:ptCount val="1"/>
                <c:pt idx="0">
                  <c:v>787</c:v>
                </c:pt>
              </c:numCache>
            </c:numRef>
          </c:val>
          <c:extLst>
            <c:ext xmlns:c16="http://schemas.microsoft.com/office/drawing/2014/chart" uri="{C3380CC4-5D6E-409C-BE32-E72D297353CC}">
              <c16:uniqueId val="{00000004-6A9F-4E26-80CE-8A9778BD2E09}"/>
            </c:ext>
          </c:extLst>
        </c:ser>
        <c:dLbls>
          <c:dLblPos val="outEnd"/>
          <c:showLegendKey val="0"/>
          <c:showVal val="1"/>
          <c:showCatName val="0"/>
          <c:showSerName val="0"/>
          <c:showPercent val="0"/>
          <c:showBubbleSize val="0"/>
        </c:dLbls>
        <c:gapWidth val="219"/>
        <c:overlap val="-27"/>
        <c:axId val="768837471"/>
        <c:axId val="770972991"/>
        <c:extLst/>
      </c:barChart>
      <c:catAx>
        <c:axId val="768837471"/>
        <c:scaling>
          <c:orientation val="minMax"/>
        </c:scaling>
        <c:delete val="1"/>
        <c:axPos val="b"/>
        <c:numFmt formatCode="General" sourceLinked="1"/>
        <c:majorTickMark val="out"/>
        <c:minorTickMark val="none"/>
        <c:tickLblPos val="nextTo"/>
        <c:crossAx val="770972991"/>
        <c:crosses val="autoZero"/>
        <c:auto val="1"/>
        <c:lblAlgn val="ctr"/>
        <c:lblOffset val="100"/>
        <c:noMultiLvlLbl val="0"/>
      </c:catAx>
      <c:valAx>
        <c:axId val="770972991"/>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68837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[Your Career Aspirations (Responses).xlsx]Pivot Table!PivotTable4</c:name>
    <c:fmtId val="3"/>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pivotFmt>
      <c:pivotFmt>
        <c:idx val="6"/>
        <c:spPr>
          <a:solidFill>
            <a:schemeClr val="accent4"/>
          </a:solidFill>
          <a:ln>
            <a:noFill/>
          </a:ln>
          <a:effectLst/>
        </c:spPr>
        <c:marker>
          <c:symbol val="none"/>
        </c:marker>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dLbl>
          <c:idx val="0"/>
          <c:layout>
            <c:manualLayout>
              <c:x val="-5.9046310421968223E-17"/>
              <c:y val="-5.7662620698005269E-2"/>
            </c:manualLayout>
          </c:layout>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c:spPr>
        <c:dLbl>
          <c:idx val="0"/>
          <c:layout>
            <c:manualLayout>
              <c:x val="-5.9046310421968223E-17"/>
              <c:y val="-5.7662620698005269E-2"/>
            </c:manualLayout>
          </c:layout>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4"/>
          </a:solidFill>
          <a:ln>
            <a:noFill/>
          </a:ln>
          <a:effectLst/>
        </c:spPr>
        <c:dLbl>
          <c:idx val="0"/>
          <c:layout>
            <c:manualLayout>
              <c:x val="-5.9046310421968223E-17"/>
              <c:y val="-5.7662620698005269E-2"/>
            </c:manualLayout>
          </c:layout>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'Pivot Table'!$T$5</c:f>
              <c:strCache>
                <c:ptCount val="1"/>
                <c:pt idx="0">
                  <c:v>Self Paced </c:v>
                </c:pt>
              </c:strCache>
            </c:strRef>
          </c:tx>
          <c:spPr>
            <a:solidFill>
              <a:schemeClr val="accent4">
                <a:tint val="58000"/>
              </a:schemeClr>
            </a:solidFill>
            <a:ln>
              <a:noFill/>
            </a:ln>
            <a:effectLst/>
          </c:spPr>
          <c:invertIfNegative val="0"/>
          <c:dLbls>
            <c:spPr>
              <a:noFill/>
              <a:ln>
                <a:noFill/>
              </a:ln>
              <a:effectLst/>
            </c:spPr>
            <c:txPr>
              <a:bodyPr rot="0" spcFirstLastPara="1" vertOverflow="ellipsis" vert="horz" wrap="square" anchor="ctr" anchorCtr="1"/>
              <a:lstStyle/>
              <a:p>
                <a:pPr>
                  <a:defRPr lang="en-US"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Table'!$T$6</c:f>
              <c:strCache>
                <c:ptCount val="1"/>
                <c:pt idx="0">
                  <c:v>Total</c:v>
                </c:pt>
              </c:strCache>
            </c:strRef>
          </c:cat>
          <c:val>
            <c:numRef>
              <c:f>'Pivot Table'!$T$6</c:f>
              <c:numCache>
                <c:formatCode>General</c:formatCode>
                <c:ptCount val="1"/>
                <c:pt idx="0">
                  <c:v>2521</c:v>
                </c:pt>
              </c:numCache>
            </c:numRef>
          </c:val>
          <c:extLst>
            <c:ext xmlns:c16="http://schemas.microsoft.com/office/drawing/2014/chart" uri="{C3380CC4-5D6E-409C-BE32-E72D297353CC}">
              <c16:uniqueId val="{00000000-B34E-472F-9E94-DA2DB91E2A84}"/>
            </c:ext>
          </c:extLst>
        </c:ser>
        <c:ser>
          <c:idx val="1"/>
          <c:order val="1"/>
          <c:tx>
            <c:strRef>
              <c:f>'Pivot Table'!$U$5</c:f>
              <c:strCache>
                <c:ptCount val="1"/>
                <c:pt idx="0">
                  <c:v>Instructor </c:v>
                </c:pt>
              </c:strCache>
            </c:strRef>
          </c:tx>
          <c:spPr>
            <a:solidFill>
              <a:schemeClr val="accent4">
                <a:tint val="86000"/>
              </a:schemeClr>
            </a:solidFill>
            <a:ln>
              <a:noFill/>
            </a:ln>
            <a:effectLst/>
          </c:spPr>
          <c:invertIfNegative val="0"/>
          <c:dLbls>
            <c:spPr>
              <a:noFill/>
              <a:ln>
                <a:noFill/>
              </a:ln>
              <a:effectLst/>
            </c:spPr>
            <c:txPr>
              <a:bodyPr rot="0" spcFirstLastPara="1" vertOverflow="ellipsis" vert="horz" wrap="square" anchor="ctr" anchorCtr="1"/>
              <a:lstStyle/>
              <a:p>
                <a:pPr>
                  <a:defRPr lang="en-US"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Table'!$T$6</c:f>
              <c:strCache>
                <c:ptCount val="1"/>
                <c:pt idx="0">
                  <c:v>Total</c:v>
                </c:pt>
              </c:strCache>
            </c:strRef>
          </c:cat>
          <c:val>
            <c:numRef>
              <c:f>'Pivot Table'!$U$6</c:f>
              <c:numCache>
                <c:formatCode>General</c:formatCode>
                <c:ptCount val="1"/>
                <c:pt idx="0">
                  <c:v>1121</c:v>
                </c:pt>
              </c:numCache>
            </c:numRef>
          </c:val>
          <c:extLst>
            <c:ext xmlns:c16="http://schemas.microsoft.com/office/drawing/2014/chart" uri="{C3380CC4-5D6E-409C-BE32-E72D297353CC}">
              <c16:uniqueId val="{00000001-B34E-472F-9E94-DA2DB91E2A84}"/>
            </c:ext>
          </c:extLst>
        </c:ser>
        <c:ser>
          <c:idx val="2"/>
          <c:order val="2"/>
          <c:tx>
            <c:strRef>
              <c:f>'Pivot Table'!$V$5</c:f>
              <c:strCache>
                <c:ptCount val="1"/>
                <c:pt idx="0">
                  <c:v>Observing Others </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anchor="ctr" anchorCtr="1"/>
              <a:lstStyle/>
              <a:p>
                <a:pPr>
                  <a:defRPr lang="en-US"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Table'!$T$6</c:f>
              <c:strCache>
                <c:ptCount val="1"/>
                <c:pt idx="0">
                  <c:v>Total</c:v>
                </c:pt>
              </c:strCache>
            </c:strRef>
          </c:cat>
          <c:val>
            <c:numRef>
              <c:f>'Pivot Table'!$V$6</c:f>
              <c:numCache>
                <c:formatCode>General</c:formatCode>
                <c:ptCount val="1"/>
                <c:pt idx="0">
                  <c:v>265</c:v>
                </c:pt>
              </c:numCache>
            </c:numRef>
          </c:val>
          <c:extLst>
            <c:ext xmlns:c16="http://schemas.microsoft.com/office/drawing/2014/chart" uri="{C3380CC4-5D6E-409C-BE32-E72D297353CC}">
              <c16:uniqueId val="{00000002-B34E-472F-9E94-DA2DB91E2A84}"/>
            </c:ext>
          </c:extLst>
        </c:ser>
        <c:ser>
          <c:idx val="3"/>
          <c:order val="3"/>
          <c:tx>
            <c:strRef>
              <c:f>'Pivot Table'!$W$5</c:f>
              <c:strCache>
                <c:ptCount val="1"/>
                <c:pt idx="0">
                  <c:v>Trial Projects </c:v>
                </c:pt>
              </c:strCache>
            </c:strRef>
          </c:tx>
          <c:spPr>
            <a:solidFill>
              <a:schemeClr val="accent4">
                <a:shade val="58000"/>
              </a:schemeClr>
            </a:solidFill>
            <a:ln>
              <a:noFill/>
            </a:ln>
            <a:effectLst/>
          </c:spPr>
          <c:invertIfNegative val="0"/>
          <c:dPt>
            <c:idx val="0"/>
            <c:invertIfNegative val="0"/>
            <c:bubble3D val="0"/>
            <c:spPr>
              <a:solidFill>
                <a:schemeClr val="accent4">
                  <a:shade val="58000"/>
                </a:schemeClr>
              </a:solidFill>
              <a:ln>
                <a:noFill/>
              </a:ln>
              <a:effectLst/>
            </c:spPr>
            <c:extLst>
              <c:ext xmlns:c16="http://schemas.microsoft.com/office/drawing/2014/chart" uri="{C3380CC4-5D6E-409C-BE32-E72D297353CC}">
                <c16:uniqueId val="{00000004-B34E-472F-9E94-DA2DB91E2A84}"/>
              </c:ext>
            </c:extLst>
          </c:dPt>
          <c:dLbls>
            <c:dLbl>
              <c:idx val="0"/>
              <c:layout>
                <c:manualLayout>
                  <c:x val="-5.9046310421968223E-17"/>
                  <c:y val="-5.766262069800526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34E-472F-9E94-DA2DB91E2A84}"/>
                </c:ext>
              </c:extLst>
            </c:dLbl>
            <c:spPr>
              <a:noFill/>
              <a:ln>
                <a:noFill/>
              </a:ln>
              <a:effectLst/>
            </c:spPr>
            <c:txPr>
              <a:bodyPr rot="0" spcFirstLastPara="1" vertOverflow="ellipsis" vert="horz" wrap="square" anchor="ctr" anchorCtr="1"/>
              <a:lstStyle/>
              <a:p>
                <a:pPr>
                  <a:defRPr lang="en-US"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Table'!$T$6</c:f>
              <c:strCache>
                <c:ptCount val="1"/>
                <c:pt idx="0">
                  <c:v>Total</c:v>
                </c:pt>
              </c:strCache>
            </c:strRef>
          </c:cat>
          <c:val>
            <c:numRef>
              <c:f>'Pivot Table'!$W$6</c:f>
              <c:numCache>
                <c:formatCode>General</c:formatCode>
                <c:ptCount val="1"/>
                <c:pt idx="0">
                  <c:v>27</c:v>
                </c:pt>
              </c:numCache>
            </c:numRef>
          </c:val>
          <c:extLst>
            <c:ext xmlns:c16="http://schemas.microsoft.com/office/drawing/2014/chart" uri="{C3380CC4-5D6E-409C-BE32-E72D297353CC}">
              <c16:uniqueId val="{00000005-B34E-472F-9E94-DA2DB91E2A84}"/>
            </c:ext>
          </c:extLst>
        </c:ser>
        <c:dLbls>
          <c:dLblPos val="ctr"/>
          <c:showLegendKey val="0"/>
          <c:showVal val="1"/>
          <c:showCatName val="0"/>
          <c:showSerName val="0"/>
          <c:showPercent val="0"/>
          <c:showBubbleSize val="0"/>
        </c:dLbls>
        <c:gapWidth val="43"/>
        <c:overlap val="100"/>
        <c:axId val="768837471"/>
        <c:axId val="770972991"/>
      </c:barChart>
      <c:catAx>
        <c:axId val="768837471"/>
        <c:scaling>
          <c:orientation val="minMax"/>
        </c:scaling>
        <c:delete val="1"/>
        <c:axPos val="b"/>
        <c:numFmt formatCode="General" sourceLinked="1"/>
        <c:majorTickMark val="out"/>
        <c:minorTickMark val="none"/>
        <c:tickLblPos val="nextTo"/>
        <c:crossAx val="770972991"/>
        <c:crosses val="autoZero"/>
        <c:auto val="1"/>
        <c:lblAlgn val="ctr"/>
        <c:lblOffset val="100"/>
        <c:noMultiLvlLbl val="0"/>
      </c:catAx>
      <c:valAx>
        <c:axId val="770972991"/>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2000" b="0" i="0" u="none" strike="noStrike" kern="1200" baseline="0">
                <a:solidFill>
                  <a:schemeClr val="bg1"/>
                </a:solidFill>
                <a:latin typeface="+mn-lt"/>
                <a:ea typeface="+mn-ea"/>
                <a:cs typeface="+mn-cs"/>
              </a:defRPr>
            </a:pPr>
            <a:endParaRPr lang="en-US"/>
          </a:p>
        </c:txPr>
        <c:crossAx val="768837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2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[Your Career Aspirations (Responses).xlsx]Pivot Table!PivotTable5</c:name>
    <c:fmtId val="9"/>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pivotFmt>
      <c:pivotFmt>
        <c:idx val="4"/>
        <c:spPr>
          <a:solidFill>
            <a:schemeClr val="accent4"/>
          </a:solidFill>
          <a:ln>
            <a:noFill/>
          </a:ln>
          <a:effectLst/>
        </c:spPr>
      </c:pivotFmt>
      <c:pivotFmt>
        <c:idx val="5"/>
        <c:spPr>
          <a:solidFill>
            <a:schemeClr val="accent4"/>
          </a:solidFill>
          <a:ln>
            <a:noFill/>
          </a:ln>
          <a:effectLst/>
        </c:spPr>
      </c:pivotFmt>
      <c:pivotFmt>
        <c:idx val="6"/>
        <c:spPr>
          <a:solidFill>
            <a:schemeClr val="accent4"/>
          </a:solidFill>
          <a:ln>
            <a:noFill/>
          </a:ln>
          <a:effectLst/>
        </c:spPr>
      </c:pivotFmt>
      <c:pivotFmt>
        <c:idx val="7"/>
        <c:spPr>
          <a:solidFill>
            <a:schemeClr val="accent4"/>
          </a:solidFill>
          <a:ln>
            <a:noFill/>
          </a:ln>
          <a:effectLst/>
        </c:spPr>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pivotFmt>
      <c:pivotFmt>
        <c:idx val="10"/>
        <c:spPr>
          <a:solidFill>
            <a:schemeClr val="accent4"/>
          </a:solidFill>
          <a:ln>
            <a:noFill/>
          </a:ln>
          <a:effectLst/>
        </c:spPr>
      </c:pivotFmt>
      <c:pivotFmt>
        <c:idx val="11"/>
        <c:spPr>
          <a:solidFill>
            <a:schemeClr val="accent4"/>
          </a:solidFill>
          <a:ln>
            <a:noFill/>
          </a:ln>
          <a:effectLst/>
        </c:spPr>
      </c:pivotFmt>
      <c:pivotFmt>
        <c:idx val="12"/>
        <c:spPr>
          <a:solidFill>
            <a:schemeClr val="accent4"/>
          </a:solidFill>
          <a:ln>
            <a:noFill/>
          </a:ln>
          <a:effectLst/>
        </c:spPr>
      </c:pivotFmt>
      <c:pivotFmt>
        <c:idx val="13"/>
        <c:spPr>
          <a:solidFill>
            <a:schemeClr val="accent4"/>
          </a:solidFill>
          <a:ln>
            <a:noFill/>
          </a:ln>
          <a:effectLst/>
        </c:spPr>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4"/>
          </a:solidFill>
          <a:ln>
            <a:noFill/>
          </a:ln>
          <a:effectLst/>
        </c:spPr>
      </c:pivotFmt>
      <c:pivotFmt>
        <c:idx val="16"/>
        <c:spPr>
          <a:solidFill>
            <a:schemeClr val="accent4"/>
          </a:solidFill>
          <a:ln>
            <a:noFill/>
          </a:ln>
          <a:effectLst/>
        </c:spPr>
      </c:pivotFmt>
      <c:pivotFmt>
        <c:idx val="17"/>
        <c:spPr>
          <a:solidFill>
            <a:schemeClr val="accent4"/>
          </a:solidFill>
          <a:ln>
            <a:noFill/>
          </a:ln>
          <a:effectLst/>
        </c:spPr>
      </c:pivotFmt>
      <c:pivotFmt>
        <c:idx val="18"/>
        <c:spPr>
          <a:solidFill>
            <a:schemeClr val="accent4"/>
          </a:solidFill>
          <a:ln>
            <a:noFill/>
          </a:ln>
          <a:effectLst/>
        </c:spPr>
      </c:pivotFmt>
      <c:pivotFmt>
        <c:idx val="19"/>
        <c:spPr>
          <a:solidFill>
            <a:schemeClr val="accent4"/>
          </a:solidFill>
          <a:ln>
            <a:noFill/>
          </a:ln>
          <a:effectLst/>
        </c:spPr>
      </c:pivotFmt>
    </c:pivotFmts>
    <c:plotArea>
      <c:layout/>
      <c:pieChart>
        <c:varyColors val="1"/>
        <c:ser>
          <c:idx val="0"/>
          <c:order val="0"/>
          <c:tx>
            <c:strRef>
              <c:f>'Pivot Table'!$AE$5</c:f>
              <c:strCache>
                <c:ptCount val="1"/>
                <c:pt idx="0">
                  <c:v>Total</c:v>
                </c:pt>
              </c:strCache>
            </c:strRef>
          </c:tx>
          <c:dPt>
            <c:idx val="0"/>
            <c:bubble3D val="0"/>
            <c:spPr>
              <a:solidFill>
                <a:schemeClr val="accent4">
                  <a:tint val="54000"/>
                </a:schemeClr>
              </a:solidFill>
              <a:ln>
                <a:noFill/>
              </a:ln>
              <a:effectLst/>
            </c:spPr>
            <c:extLst>
              <c:ext xmlns:c16="http://schemas.microsoft.com/office/drawing/2014/chart" uri="{C3380CC4-5D6E-409C-BE32-E72D297353CC}">
                <c16:uniqueId val="{00000001-B267-4D02-86FD-268BFB6E1D26}"/>
              </c:ext>
            </c:extLst>
          </c:dPt>
          <c:dPt>
            <c:idx val="1"/>
            <c:bubble3D val="0"/>
            <c:spPr>
              <a:solidFill>
                <a:schemeClr val="accent4">
                  <a:tint val="77000"/>
                </a:schemeClr>
              </a:solidFill>
              <a:ln>
                <a:noFill/>
              </a:ln>
              <a:effectLst/>
            </c:spPr>
            <c:extLst>
              <c:ext xmlns:c16="http://schemas.microsoft.com/office/drawing/2014/chart" uri="{C3380CC4-5D6E-409C-BE32-E72D297353CC}">
                <c16:uniqueId val="{00000003-B267-4D02-86FD-268BFB6E1D26}"/>
              </c:ext>
            </c:extLst>
          </c:dPt>
          <c:dPt>
            <c:idx val="2"/>
            <c:bubble3D val="0"/>
            <c:spPr>
              <a:solidFill>
                <a:schemeClr val="accent4"/>
              </a:solidFill>
              <a:ln>
                <a:noFill/>
              </a:ln>
              <a:effectLst/>
            </c:spPr>
            <c:extLst>
              <c:ext xmlns:c16="http://schemas.microsoft.com/office/drawing/2014/chart" uri="{C3380CC4-5D6E-409C-BE32-E72D297353CC}">
                <c16:uniqueId val="{00000005-B267-4D02-86FD-268BFB6E1D26}"/>
              </c:ext>
            </c:extLst>
          </c:dPt>
          <c:dPt>
            <c:idx val="3"/>
            <c:bubble3D val="0"/>
            <c:spPr>
              <a:solidFill>
                <a:schemeClr val="accent4">
                  <a:shade val="76000"/>
                </a:schemeClr>
              </a:solidFill>
              <a:ln>
                <a:noFill/>
              </a:ln>
              <a:effectLst/>
            </c:spPr>
            <c:extLst>
              <c:ext xmlns:c16="http://schemas.microsoft.com/office/drawing/2014/chart" uri="{C3380CC4-5D6E-409C-BE32-E72D297353CC}">
                <c16:uniqueId val="{00000007-B267-4D02-86FD-268BFB6E1D26}"/>
              </c:ext>
            </c:extLst>
          </c:dPt>
          <c:dPt>
            <c:idx val="4"/>
            <c:bubble3D val="0"/>
            <c:spPr>
              <a:solidFill>
                <a:schemeClr val="accent4">
                  <a:shade val="53000"/>
                </a:schemeClr>
              </a:solidFill>
              <a:ln>
                <a:noFill/>
              </a:ln>
              <a:effectLst/>
            </c:spPr>
            <c:extLst>
              <c:ext xmlns:c16="http://schemas.microsoft.com/office/drawing/2014/chart" uri="{C3380CC4-5D6E-409C-BE32-E72D297353CC}">
                <c16:uniqueId val="{00000009-B267-4D02-86FD-268BFB6E1D26}"/>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Table'!$AD$6:$AD$11</c:f>
              <c:strCache>
                <c:ptCount val="5"/>
                <c:pt idx="0">
                  <c:v>Manager Who Clearly Describes What She/He Needs</c:v>
                </c:pt>
                <c:pt idx="1">
                  <c:v>Manager Who Explains What Is Expected, Sets A Goal And Helps Achieve It</c:v>
                </c:pt>
                <c:pt idx="2">
                  <c:v>Manager Who Sets Goal And Helps Me Achieve It</c:v>
                </c:pt>
                <c:pt idx="3">
                  <c:v>Manager Who Sets Targets And Expects Me To Achieve It</c:v>
                </c:pt>
                <c:pt idx="4">
                  <c:v>Manager Who Sets Unrealistic Targets</c:v>
                </c:pt>
              </c:strCache>
            </c:strRef>
          </c:cat>
          <c:val>
            <c:numRef>
              <c:f>'Pivot Table'!$AE$6:$AE$11</c:f>
              <c:numCache>
                <c:formatCode>General</c:formatCode>
                <c:ptCount val="5"/>
                <c:pt idx="0">
                  <c:v>362</c:v>
                </c:pt>
                <c:pt idx="1">
                  <c:v>1181</c:v>
                </c:pt>
                <c:pt idx="2">
                  <c:v>374</c:v>
                </c:pt>
                <c:pt idx="3">
                  <c:v>141</c:v>
                </c:pt>
                <c:pt idx="4">
                  <c:v>27</c:v>
                </c:pt>
              </c:numCache>
            </c:numRef>
          </c:val>
          <c:extLst>
            <c:ext xmlns:c16="http://schemas.microsoft.com/office/drawing/2014/chart" uri="{C3380CC4-5D6E-409C-BE32-E72D297353CC}">
              <c16:uniqueId val="{0000000A-B267-4D02-86FD-268BFB6E1D2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4146010755800666"/>
          <c:y val="0.18477765513300309"/>
          <c:w val="0.44960992936891414"/>
          <c:h val="0.7475172414343533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[Your Career Aspirations (Responses).xlsx]Pivot Table!PivotTable6</c:name>
    <c:fmtId val="4"/>
  </c:pivotSource>
  <c:chart>
    <c:autoTitleDeleted val="1"/>
    <c:pivotFmts>
      <c:pivotFmt>
        <c:idx val="0"/>
        <c:spPr>
          <a:solidFill>
            <a:schemeClr val="accent6"/>
          </a:solidFill>
          <a:ln>
            <a:noFill/>
          </a:ln>
          <a:effectLst/>
        </c:spPr>
        <c:marker>
          <c:symbol val="none"/>
        </c:marker>
      </c:pivotFmt>
      <c:pivotFmt>
        <c:idx val="1"/>
        <c:spPr>
          <a:solidFill>
            <a:schemeClr val="accent6"/>
          </a:solidFill>
          <a:ln>
            <a:noFill/>
          </a:ln>
          <a:effectLst/>
        </c:spPr>
        <c:marker>
          <c:symbol val="none"/>
        </c:marker>
      </c:pivotFmt>
      <c:pivotFmt>
        <c:idx val="2"/>
        <c:spPr>
          <a:solidFill>
            <a:schemeClr val="accent6"/>
          </a:solidFill>
          <a:ln>
            <a:noFill/>
          </a:ln>
          <a:effectLst/>
        </c:spPr>
        <c:marker>
          <c:symbol val="none"/>
        </c:marker>
      </c:pivotFmt>
      <c:pivotFmt>
        <c:idx val="3"/>
        <c:spPr>
          <a:solidFill>
            <a:schemeClr val="accent6"/>
          </a:solidFill>
          <a:ln>
            <a:noFill/>
          </a:ln>
          <a:effectLst/>
        </c:spPr>
        <c:marker>
          <c:symbol val="none"/>
        </c:marker>
      </c:pivotFmt>
      <c:pivotFmt>
        <c:idx val="4"/>
        <c:spPr>
          <a:solidFill>
            <a:schemeClr val="accent6"/>
          </a:solidFill>
          <a:ln>
            <a:noFill/>
          </a:ln>
          <a:effectLst/>
        </c:spPr>
        <c:marker>
          <c:symbol val="none"/>
        </c:marker>
      </c:pivotFmt>
      <c:pivotFmt>
        <c:idx val="5"/>
        <c:spPr>
          <a:solidFill>
            <a:schemeClr val="accent6"/>
          </a:solidFill>
          <a:ln>
            <a:noFill/>
          </a:ln>
          <a:effectLst/>
        </c:spPr>
        <c:marker>
          <c:symbol val="none"/>
        </c:marker>
      </c:pivotFmt>
      <c:pivotFmt>
        <c:idx val="6"/>
        <c:spPr>
          <a:solidFill>
            <a:schemeClr val="accent6"/>
          </a:solidFill>
          <a:ln>
            <a:noFill/>
          </a:ln>
          <a:effectLst/>
        </c:spPr>
        <c:marker>
          <c:symbol val="none"/>
        </c:marker>
      </c:pivotFmt>
      <c:pivotFmt>
        <c:idx val="7"/>
        <c:spPr>
          <a:solidFill>
            <a:schemeClr val="accent6"/>
          </a:solidFill>
          <a:ln>
            <a:noFill/>
          </a:ln>
          <a:effectLst/>
        </c:spPr>
        <c:marker>
          <c:symbol val="none"/>
        </c:marker>
      </c:pivotFmt>
      <c:pivotFmt>
        <c:idx val="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6"/>
          </a:solidFill>
          <a:ln>
            <a:noFill/>
          </a:ln>
          <a:effectLst/>
        </c:spPr>
        <c:marker>
          <c:symbol val="none"/>
        </c:marker>
      </c:pivotFmt>
      <c:pivotFmt>
        <c:idx val="1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3"/>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6"/>
          </a:solidFill>
          <a:ln w="28575" cap="rnd">
            <a:solidFill>
              <a:schemeClr val="accent6"/>
            </a:solidFill>
            <a:round/>
          </a:ln>
          <a:effectLst/>
        </c:spPr>
        <c:marker>
          <c:symbol val="none"/>
        </c:marker>
        <c:dLbl>
          <c:idx val="0"/>
          <c:layout>
            <c:manualLayout>
              <c:x val="6.3929812918211487E-3"/>
              <c:y val="-6.458256525000317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6"/>
          </a:solidFill>
          <a:ln w="28575" cap="rnd">
            <a:solidFill>
              <a:schemeClr val="accent6"/>
            </a:solidFill>
            <a:round/>
          </a:ln>
          <a:effectLst/>
        </c:spPr>
        <c:marker>
          <c:symbol val="none"/>
        </c:marker>
        <c:dLbl>
          <c:idx val="0"/>
          <c:layout>
            <c:manualLayout>
              <c:x val="-5.9656096010580289E-17"/>
              <c:y val="-5.343488383745850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6"/>
          </a:solidFill>
          <a:ln w="28575" cap="rnd">
            <a:solidFill>
              <a:schemeClr val="accent6"/>
            </a:solidFill>
            <a:round/>
          </a:ln>
          <a:effectLst/>
        </c:spPr>
        <c:marker>
          <c:symbol val="none"/>
        </c:marker>
        <c:dLbl>
          <c:idx val="0"/>
          <c:layout>
            <c:manualLayout>
              <c:x val="0"/>
              <c:y val="-1.94308668499849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6"/>
          </a:solidFill>
          <a:ln w="28575" cap="rnd">
            <a:solidFill>
              <a:schemeClr val="accent6"/>
            </a:solidFill>
            <a:round/>
          </a:ln>
          <a:effectLst/>
        </c:spPr>
        <c:marker>
          <c:symbol val="none"/>
        </c:marker>
        <c:dLbl>
          <c:idx val="0"/>
          <c:layout>
            <c:manualLayout>
              <c:x val="-5.9656096010580289E-17"/>
              <c:y val="3.88617336999697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6"/>
          </a:solidFill>
          <a:ln w="28575" cap="rnd">
            <a:solidFill>
              <a:schemeClr val="accent6"/>
            </a:solidFill>
            <a:round/>
          </a:ln>
          <a:effectLst/>
        </c:spPr>
        <c:marker>
          <c:symbol val="none"/>
        </c:marker>
        <c:dLbl>
          <c:idx val="0"/>
          <c:layout>
            <c:manualLayout>
              <c:x val="0"/>
              <c:y val="5.8292600549954818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6"/>
          </a:solidFill>
          <a:ln w="28575" cap="rnd">
            <a:solidFill>
              <a:schemeClr val="accent6"/>
            </a:solidFill>
            <a:round/>
          </a:ln>
          <a:effectLst/>
        </c:spPr>
        <c:marker>
          <c:symbol val="none"/>
        </c:marker>
        <c:dLbl>
          <c:idx val="0"/>
          <c:layout>
            <c:manualLayout>
              <c:x val="6.3929812918211487E-3"/>
              <c:y val="-6.458256525000317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6"/>
          </a:solidFill>
          <a:ln w="28575" cap="rnd">
            <a:solidFill>
              <a:schemeClr val="accent6"/>
            </a:solidFill>
            <a:round/>
          </a:ln>
          <a:effectLst/>
        </c:spPr>
        <c:marker>
          <c:symbol val="none"/>
        </c:marker>
        <c:dLbl>
          <c:idx val="0"/>
          <c:layout>
            <c:manualLayout>
              <c:x val="-5.9656096010580289E-17"/>
              <c:y val="-5.343488383745850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6"/>
          </a:solidFill>
          <a:ln w="28575" cap="rnd">
            <a:solidFill>
              <a:schemeClr val="accent6"/>
            </a:solidFill>
            <a:round/>
          </a:ln>
          <a:effectLst/>
        </c:spPr>
        <c:marker>
          <c:symbol val="none"/>
        </c:marker>
        <c:dLbl>
          <c:idx val="0"/>
          <c:layout>
            <c:manualLayout>
              <c:x val="0"/>
              <c:y val="-1.94308668499849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6"/>
          </a:solidFill>
          <a:ln w="28575" cap="rnd">
            <a:solidFill>
              <a:schemeClr val="accent6">
                <a:shade val="65000"/>
              </a:schemeClr>
            </a:solidFill>
            <a:round/>
          </a:ln>
          <a:effectLst/>
        </c:spPr>
        <c:marker>
          <c:symbol val="none"/>
        </c:marker>
        <c:dLbl>
          <c:idx val="0"/>
          <c:layout>
            <c:manualLayout>
              <c:x val="-5.9656096010580289E-17"/>
              <c:y val="3.88617336999697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6"/>
          </a:solidFill>
          <a:ln w="28575" cap="rnd">
            <a:solidFill>
              <a:schemeClr val="accent6">
                <a:shade val="65000"/>
              </a:schemeClr>
            </a:solidFill>
            <a:round/>
          </a:ln>
          <a:effectLst/>
        </c:spPr>
        <c:marker>
          <c:symbol val="none"/>
        </c:marker>
        <c:dLbl>
          <c:idx val="0"/>
          <c:layout>
            <c:manualLayout>
              <c:x val="0"/>
              <c:y val="5.8292600549954818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6"/>
          </a:solidFill>
          <a:ln w="28575" cap="rnd">
            <a:solidFill>
              <a:schemeClr val="accent6"/>
            </a:solidFill>
            <a:round/>
          </a:ln>
          <a:effectLst/>
        </c:spPr>
        <c:marker>
          <c:symbol val="none"/>
        </c:marker>
        <c:dLbl>
          <c:idx val="0"/>
          <c:layout>
            <c:manualLayout>
              <c:x val="6.3929812918211487E-3"/>
              <c:y val="-6.458256525000317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6"/>
          </a:solidFill>
          <a:ln w="28575" cap="rnd">
            <a:solidFill>
              <a:schemeClr val="accent6"/>
            </a:solidFill>
            <a:round/>
          </a:ln>
          <a:effectLst/>
        </c:spPr>
        <c:marker>
          <c:symbol val="none"/>
        </c:marker>
        <c:dLbl>
          <c:idx val="0"/>
          <c:layout>
            <c:manualLayout>
              <c:x val="-5.9656096010580289E-17"/>
              <c:y val="-5.343488383745850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6"/>
          </a:solidFill>
          <a:ln w="28575" cap="rnd">
            <a:solidFill>
              <a:schemeClr val="accent6"/>
            </a:solidFill>
            <a:round/>
          </a:ln>
          <a:effectLst/>
        </c:spPr>
        <c:marker>
          <c:symbol val="none"/>
        </c:marker>
        <c:dLbl>
          <c:idx val="0"/>
          <c:layout>
            <c:manualLayout>
              <c:x val="0"/>
              <c:y val="-1.94308668499849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6"/>
          </a:solidFill>
          <a:ln w="28575" cap="rnd">
            <a:solidFill>
              <a:schemeClr val="accent6">
                <a:shade val="65000"/>
              </a:schemeClr>
            </a:solidFill>
            <a:round/>
          </a:ln>
          <a:effectLst/>
        </c:spPr>
        <c:marker>
          <c:symbol val="none"/>
        </c:marker>
        <c:dLbl>
          <c:idx val="0"/>
          <c:layout>
            <c:manualLayout>
              <c:x val="-5.9656096010580289E-17"/>
              <c:y val="3.88617336999697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6"/>
          </a:solidFill>
          <a:ln w="28575" cap="rnd">
            <a:solidFill>
              <a:schemeClr val="accent6">
                <a:shade val="65000"/>
              </a:schemeClr>
            </a:solidFill>
            <a:round/>
          </a:ln>
          <a:effectLst/>
        </c:spPr>
        <c:marker>
          <c:symbol val="none"/>
        </c:marker>
        <c:dLbl>
          <c:idx val="0"/>
          <c:layout>
            <c:manualLayout>
              <c:x val="0"/>
              <c:y val="5.8292600549954818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Table'!$AL$5</c:f>
              <c:strCache>
                <c:ptCount val="1"/>
                <c:pt idx="0">
                  <c:v>Average of Min Salary (First 3 Years, Monthly in Hand)</c:v>
                </c:pt>
              </c:strCache>
            </c:strRef>
          </c:tx>
          <c:spPr>
            <a:ln w="28575" cap="rnd">
              <a:solidFill>
                <a:schemeClr val="accent6">
                  <a:tint val="65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Table'!$AK$6:$AK$10</c:f>
              <c:strCache>
                <c:ptCount val="4"/>
                <c:pt idx="0">
                  <c:v>2022</c:v>
                </c:pt>
                <c:pt idx="1">
                  <c:v>2023</c:v>
                </c:pt>
                <c:pt idx="2">
                  <c:v>2024</c:v>
                </c:pt>
                <c:pt idx="3">
                  <c:v>2025</c:v>
                </c:pt>
              </c:strCache>
            </c:strRef>
          </c:cat>
          <c:val>
            <c:numRef>
              <c:f>'Pivot Table'!$AL$6:$AL$10</c:f>
              <c:numCache>
                <c:formatCode>"₹"\ #,##0</c:formatCode>
                <c:ptCount val="4"/>
                <c:pt idx="0">
                  <c:v>36208.201892744481</c:v>
                </c:pt>
                <c:pt idx="1">
                  <c:v>37467.364147407869</c:v>
                </c:pt>
                <c:pt idx="2">
                  <c:v>41214.111922141121</c:v>
                </c:pt>
                <c:pt idx="3">
                  <c:v>42250</c:v>
                </c:pt>
              </c:numCache>
            </c:numRef>
          </c:val>
          <c:smooth val="0"/>
          <c:extLst>
            <c:ext xmlns:c16="http://schemas.microsoft.com/office/drawing/2014/chart" uri="{C3380CC4-5D6E-409C-BE32-E72D297353CC}">
              <c16:uniqueId val="{00000000-1F1F-477F-96D2-22F3614FA3A2}"/>
            </c:ext>
          </c:extLst>
        </c:ser>
        <c:ser>
          <c:idx val="1"/>
          <c:order val="1"/>
          <c:tx>
            <c:strRef>
              <c:f>'Pivot Table'!$AM$5</c:f>
              <c:strCache>
                <c:ptCount val="1"/>
                <c:pt idx="0">
                  <c:v>Average of Min Salary After 5 Years (Monthly in Hand)</c:v>
                </c:pt>
              </c:strCache>
            </c:strRef>
          </c:tx>
          <c:spPr>
            <a:ln w="28575" cap="rnd">
              <a:solidFill>
                <a:schemeClr val="accent6"/>
              </a:solidFill>
              <a:round/>
            </a:ln>
            <a:effectLst/>
          </c:spPr>
          <c:marker>
            <c:symbol val="none"/>
          </c:marker>
          <c:dPt>
            <c:idx val="0"/>
            <c:marker>
              <c:symbol val="none"/>
            </c:marker>
            <c:bubble3D val="0"/>
            <c:spPr>
              <a:ln w="28575" cap="rnd">
                <a:solidFill>
                  <a:schemeClr val="accent6"/>
                </a:solidFill>
                <a:round/>
              </a:ln>
              <a:effectLst/>
            </c:spPr>
            <c:extLst>
              <c:ext xmlns:c16="http://schemas.microsoft.com/office/drawing/2014/chart" uri="{C3380CC4-5D6E-409C-BE32-E72D297353CC}">
                <c16:uniqueId val="{00000002-1F1F-477F-96D2-22F3614FA3A2}"/>
              </c:ext>
            </c:extLst>
          </c:dPt>
          <c:dPt>
            <c:idx val="1"/>
            <c:marker>
              <c:symbol val="none"/>
            </c:marker>
            <c:bubble3D val="0"/>
            <c:spPr>
              <a:ln w="28575" cap="rnd">
                <a:solidFill>
                  <a:schemeClr val="accent6"/>
                </a:solidFill>
                <a:round/>
              </a:ln>
              <a:effectLst/>
            </c:spPr>
            <c:extLst>
              <c:ext xmlns:c16="http://schemas.microsoft.com/office/drawing/2014/chart" uri="{C3380CC4-5D6E-409C-BE32-E72D297353CC}">
                <c16:uniqueId val="{00000004-1F1F-477F-96D2-22F3614FA3A2}"/>
              </c:ext>
            </c:extLst>
          </c:dPt>
          <c:dPt>
            <c:idx val="2"/>
            <c:marker>
              <c:symbol val="none"/>
            </c:marker>
            <c:bubble3D val="0"/>
            <c:spPr>
              <a:ln w="28575" cap="rnd">
                <a:solidFill>
                  <a:schemeClr val="accent6"/>
                </a:solidFill>
                <a:round/>
              </a:ln>
              <a:effectLst/>
            </c:spPr>
            <c:extLst>
              <c:ext xmlns:c16="http://schemas.microsoft.com/office/drawing/2014/chart" uri="{C3380CC4-5D6E-409C-BE32-E72D297353CC}">
                <c16:uniqueId val="{00000006-1F1F-477F-96D2-22F3614FA3A2}"/>
              </c:ext>
            </c:extLst>
          </c:dPt>
          <c:dLbls>
            <c:dLbl>
              <c:idx val="0"/>
              <c:layout>
                <c:manualLayout>
                  <c:x val="6.3929812918211487E-3"/>
                  <c:y val="-6.45825652500031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1F-477F-96D2-22F3614FA3A2}"/>
                </c:ext>
              </c:extLst>
            </c:dLbl>
            <c:dLbl>
              <c:idx val="1"/>
              <c:layout>
                <c:manualLayout>
                  <c:x val="-5.9656096010580289E-17"/>
                  <c:y val="-5.3434883837458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F1F-477F-96D2-22F3614FA3A2}"/>
                </c:ext>
              </c:extLst>
            </c:dLbl>
            <c:dLbl>
              <c:idx val="2"/>
              <c:layout>
                <c:manualLayout>
                  <c:x val="0"/>
                  <c:y val="-1.9430866849984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F1F-477F-96D2-22F3614FA3A2}"/>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Table'!$AK$6:$AK$10</c:f>
              <c:strCache>
                <c:ptCount val="4"/>
                <c:pt idx="0">
                  <c:v>2022</c:v>
                </c:pt>
                <c:pt idx="1">
                  <c:v>2023</c:v>
                </c:pt>
                <c:pt idx="2">
                  <c:v>2024</c:v>
                </c:pt>
                <c:pt idx="3">
                  <c:v>2025</c:v>
                </c:pt>
              </c:strCache>
            </c:strRef>
          </c:cat>
          <c:val>
            <c:numRef>
              <c:f>'Pivot Table'!$AM$6:$AM$10</c:f>
              <c:numCache>
                <c:formatCode>"₹"\ #,##0</c:formatCode>
                <c:ptCount val="4"/>
                <c:pt idx="0">
                  <c:v>102550.47318611987</c:v>
                </c:pt>
                <c:pt idx="1">
                  <c:v>107477.04559650218</c:v>
                </c:pt>
                <c:pt idx="2">
                  <c:v>114616.78832116789</c:v>
                </c:pt>
                <c:pt idx="3">
                  <c:v>87625</c:v>
                </c:pt>
              </c:numCache>
            </c:numRef>
          </c:val>
          <c:smooth val="0"/>
          <c:extLst>
            <c:ext xmlns:c16="http://schemas.microsoft.com/office/drawing/2014/chart" uri="{C3380CC4-5D6E-409C-BE32-E72D297353CC}">
              <c16:uniqueId val="{00000007-1F1F-477F-96D2-22F3614FA3A2}"/>
            </c:ext>
          </c:extLst>
        </c:ser>
        <c:ser>
          <c:idx val="2"/>
          <c:order val="2"/>
          <c:tx>
            <c:strRef>
              <c:f>'Pivot Table'!$AN$5</c:f>
              <c:strCache>
                <c:ptCount val="1"/>
                <c:pt idx="0">
                  <c:v>Average of Min Starting Salary Expectation (Monthly in Hand)</c:v>
                </c:pt>
              </c:strCache>
            </c:strRef>
          </c:tx>
          <c:spPr>
            <a:ln w="28575" cap="rnd">
              <a:solidFill>
                <a:schemeClr val="accent6">
                  <a:shade val="65000"/>
                </a:schemeClr>
              </a:solidFill>
              <a:round/>
            </a:ln>
            <a:effectLst/>
          </c:spPr>
          <c:marker>
            <c:symbol val="none"/>
          </c:marker>
          <c:dPt>
            <c:idx val="1"/>
            <c:marker>
              <c:symbol val="none"/>
            </c:marker>
            <c:bubble3D val="0"/>
            <c:extLst>
              <c:ext xmlns:c16="http://schemas.microsoft.com/office/drawing/2014/chart" uri="{C3380CC4-5D6E-409C-BE32-E72D297353CC}">
                <c16:uniqueId val="{00000008-1F1F-477F-96D2-22F3614FA3A2}"/>
              </c:ext>
            </c:extLst>
          </c:dPt>
          <c:dPt>
            <c:idx val="2"/>
            <c:marker>
              <c:symbol val="none"/>
            </c:marker>
            <c:bubble3D val="0"/>
            <c:extLst>
              <c:ext xmlns:c16="http://schemas.microsoft.com/office/drawing/2014/chart" uri="{C3380CC4-5D6E-409C-BE32-E72D297353CC}">
                <c16:uniqueId val="{00000009-1F1F-477F-96D2-22F3614FA3A2}"/>
              </c:ext>
            </c:extLst>
          </c:dPt>
          <c:dLbls>
            <c:dLbl>
              <c:idx val="1"/>
              <c:layout>
                <c:manualLayout>
                  <c:x val="-5.9656096010580289E-17"/>
                  <c:y val="3.886173369996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F1F-477F-96D2-22F3614FA3A2}"/>
                </c:ext>
              </c:extLst>
            </c:dLbl>
            <c:dLbl>
              <c:idx val="2"/>
              <c:layout>
                <c:manualLayout>
                  <c:x val="0"/>
                  <c:y val="5.82926005499548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F1F-477F-96D2-22F3614FA3A2}"/>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Table'!$AK$6:$AK$10</c:f>
              <c:strCache>
                <c:ptCount val="4"/>
                <c:pt idx="0">
                  <c:v>2022</c:v>
                </c:pt>
                <c:pt idx="1">
                  <c:v>2023</c:v>
                </c:pt>
                <c:pt idx="2">
                  <c:v>2024</c:v>
                </c:pt>
                <c:pt idx="3">
                  <c:v>2025</c:v>
                </c:pt>
              </c:strCache>
            </c:strRef>
          </c:cat>
          <c:val>
            <c:numRef>
              <c:f>'Pivot Table'!$AN$6:$AN$10</c:f>
              <c:numCache>
                <c:formatCode>"₹"\ #,##0</c:formatCode>
                <c:ptCount val="4"/>
                <c:pt idx="1">
                  <c:v>29141.025641025641</c:v>
                </c:pt>
                <c:pt idx="2">
                  <c:v>29832.116788321167</c:v>
                </c:pt>
                <c:pt idx="3">
                  <c:v>20875</c:v>
                </c:pt>
              </c:numCache>
            </c:numRef>
          </c:val>
          <c:smooth val="0"/>
          <c:extLst>
            <c:ext xmlns:c16="http://schemas.microsoft.com/office/drawing/2014/chart" uri="{C3380CC4-5D6E-409C-BE32-E72D297353CC}">
              <c16:uniqueId val="{0000000A-1F1F-477F-96D2-22F3614FA3A2}"/>
            </c:ext>
          </c:extLst>
        </c:ser>
        <c:dLbls>
          <c:showLegendKey val="0"/>
          <c:showVal val="1"/>
          <c:showCatName val="0"/>
          <c:showSerName val="0"/>
          <c:showPercent val="0"/>
          <c:showBubbleSize val="0"/>
        </c:dLbls>
        <c:smooth val="0"/>
        <c:axId val="1345068336"/>
        <c:axId val="1349997520"/>
      </c:lineChart>
      <c:catAx>
        <c:axId val="13450683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bg1"/>
                </a:solidFill>
                <a:latin typeface="+mn-lt"/>
                <a:ea typeface="+mn-ea"/>
                <a:cs typeface="+mn-cs"/>
              </a:defRPr>
            </a:pPr>
            <a:endParaRPr lang="en-US"/>
          </a:p>
        </c:txPr>
        <c:crossAx val="1349997520"/>
        <c:crosses val="autoZero"/>
        <c:auto val="1"/>
        <c:lblAlgn val="ctr"/>
        <c:lblOffset val="100"/>
        <c:noMultiLvlLbl val="0"/>
      </c:catAx>
      <c:valAx>
        <c:axId val="1349997520"/>
        <c:scaling>
          <c:orientation val="minMax"/>
        </c:scaling>
        <c:delete val="0"/>
        <c:axPos val="l"/>
        <c:numFmt formatCode="&quot;₹&quot;\ #,##0" sourceLinked="1"/>
        <c:majorTickMark val="out"/>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13450683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533163" y="1500333"/>
            <a:ext cx="7387257" cy="738725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5" name="Group 5"/>
          <p:cNvGrpSpPr/>
          <p:nvPr/>
        </p:nvGrpSpPr>
        <p:grpSpPr>
          <a:xfrm>
            <a:off x="14632374" y="1028700"/>
            <a:ext cx="3413934" cy="34139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8" name="Freeform 8"/>
          <p:cNvSpPr/>
          <p:nvPr/>
        </p:nvSpPr>
        <p:spPr>
          <a:xfrm>
            <a:off x="9863737" y="2440148"/>
            <a:ext cx="5916396" cy="5507627"/>
          </a:xfrm>
          <a:custGeom>
            <a:avLst/>
            <a:gdLst/>
            <a:ahLst/>
            <a:cxnLst/>
            <a:rect l="l" t="t" r="r" b="b"/>
            <a:pathLst>
              <a:path w="5916396" h="5507627">
                <a:moveTo>
                  <a:pt x="0" y="0"/>
                </a:moveTo>
                <a:lnTo>
                  <a:pt x="5916396" y="0"/>
                </a:lnTo>
                <a:lnTo>
                  <a:pt x="5916396" y="5507627"/>
                </a:lnTo>
                <a:lnTo>
                  <a:pt x="0" y="5507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757559" y="4524673"/>
            <a:ext cx="7720191" cy="1526059"/>
          </a:xfrm>
          <a:prstGeom prst="rect">
            <a:avLst/>
          </a:prstGeom>
        </p:spPr>
        <p:txBody>
          <a:bodyPr lIns="0" tIns="0" rIns="0" bIns="0" rtlCol="0" anchor="t">
            <a:spAutoFit/>
          </a:bodyPr>
          <a:lstStyle/>
          <a:p>
            <a:pPr algn="l">
              <a:lnSpc>
                <a:spcPts val="11920"/>
              </a:lnSpc>
            </a:pPr>
            <a:r>
              <a:rPr lang="en-US" sz="11920" b="1" dirty="0">
                <a:solidFill>
                  <a:srgbClr val="D563A1"/>
                </a:solidFill>
                <a:latin typeface="Bebas Neue Bold"/>
                <a:ea typeface="Bebas Neue Bold"/>
                <a:cs typeface="Bebas Neue Bold"/>
                <a:sym typeface="Bebas Neue Bold"/>
              </a:rPr>
              <a:t> Genz analysis</a:t>
            </a:r>
          </a:p>
        </p:txBody>
      </p:sp>
      <p:sp>
        <p:nvSpPr>
          <p:cNvPr id="11" name="Freeform 11"/>
          <p:cNvSpPr/>
          <p:nvPr/>
        </p:nvSpPr>
        <p:spPr>
          <a:xfrm>
            <a:off x="2360242" y="5958395"/>
            <a:ext cx="6602343" cy="336119"/>
          </a:xfrm>
          <a:custGeom>
            <a:avLst/>
            <a:gdLst/>
            <a:ahLst/>
            <a:cxnLst/>
            <a:rect l="l" t="t" r="r" b="b"/>
            <a:pathLst>
              <a:path w="6602343" h="336119">
                <a:moveTo>
                  <a:pt x="0" y="0"/>
                </a:moveTo>
                <a:lnTo>
                  <a:pt x="6602343" y="0"/>
                </a:lnTo>
                <a:lnTo>
                  <a:pt x="6602343" y="336120"/>
                </a:lnTo>
                <a:lnTo>
                  <a:pt x="0" y="336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745465" y="6448040"/>
            <a:ext cx="5034668" cy="2810260"/>
          </a:xfrm>
          <a:custGeom>
            <a:avLst/>
            <a:gdLst/>
            <a:ahLst/>
            <a:cxnLst/>
            <a:rect l="l" t="t" r="r" b="b"/>
            <a:pathLst>
              <a:path w="5034668" h="2810260">
                <a:moveTo>
                  <a:pt x="0" y="0"/>
                </a:moveTo>
                <a:lnTo>
                  <a:pt x="5034668" y="0"/>
                </a:lnTo>
                <a:lnTo>
                  <a:pt x="5034668" y="2810260"/>
                </a:lnTo>
                <a:lnTo>
                  <a:pt x="0" y="28102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091936" y="552280"/>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17579417" y="8585700"/>
            <a:ext cx="1075518" cy="708583"/>
            <a:chOff x="0" y="0"/>
            <a:chExt cx="283264" cy="186623"/>
          </a:xfrm>
        </p:grpSpPr>
        <p:sp>
          <p:nvSpPr>
            <p:cNvPr id="16" name="Freeform 16"/>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7" name="TextBox 17"/>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20" name="TextBox 20"/>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dirty="0">
                <a:solidFill>
                  <a:srgbClr val="3D2882"/>
                </a:solidFill>
                <a:latin typeface="Raleway Bold"/>
                <a:ea typeface="Raleway Bold"/>
                <a:cs typeface="Raleway Bold"/>
                <a:sym typeface="Raleway Bold"/>
              </a:rPr>
              <a:t>WWW.REALLYGREATSITE.COM</a:t>
            </a:r>
          </a:p>
        </p:txBody>
      </p:sp>
      <p:sp>
        <p:nvSpPr>
          <p:cNvPr id="21" name="TextBox 21"/>
          <p:cNvSpPr txBox="1"/>
          <p:nvPr/>
        </p:nvSpPr>
        <p:spPr>
          <a:xfrm>
            <a:off x="17792856" y="8741720"/>
            <a:ext cx="338855"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01</a:t>
            </a:r>
          </a:p>
        </p:txBody>
      </p:sp>
      <p:sp>
        <p:nvSpPr>
          <p:cNvPr id="22" name="TextBox 22"/>
          <p:cNvSpPr txBox="1"/>
          <p:nvPr/>
        </p:nvSpPr>
        <p:spPr>
          <a:xfrm>
            <a:off x="1423809" y="6855081"/>
            <a:ext cx="7067384" cy="1358129"/>
          </a:xfrm>
          <a:prstGeom prst="rect">
            <a:avLst/>
          </a:prstGeom>
        </p:spPr>
        <p:txBody>
          <a:bodyPr lIns="0" tIns="0" rIns="0" bIns="0" rtlCol="0" anchor="t">
            <a:spAutoFit/>
          </a:bodyPr>
          <a:lstStyle/>
          <a:p>
            <a:pPr>
              <a:lnSpc>
                <a:spcPts val="2716"/>
              </a:lnSpc>
              <a:spcBef>
                <a:spcPct val="0"/>
              </a:spcBef>
            </a:pPr>
            <a:r>
              <a:rPr lang="en-US" sz="2000" dirty="0">
                <a:solidFill>
                  <a:schemeClr val="bg1"/>
                </a:solidFill>
              </a:rPr>
              <a:t>There’s a widening gap between </a:t>
            </a:r>
            <a:r>
              <a:rPr lang="en-US" sz="2000" dirty="0" err="1">
                <a:solidFill>
                  <a:schemeClr val="bg1"/>
                </a:solidFill>
              </a:rPr>
              <a:t>GenZ</a:t>
            </a:r>
            <a:r>
              <a:rPr lang="en-US" sz="2000" dirty="0">
                <a:solidFill>
                  <a:schemeClr val="bg1"/>
                </a:solidFill>
              </a:rPr>
              <a:t> employees and employers in terms of work style and expectations. To build workplaces that resonate with younger professionals, it’s essential to uncover what </a:t>
            </a:r>
            <a:r>
              <a:rPr lang="en-US" sz="2000" dirty="0" err="1">
                <a:solidFill>
                  <a:schemeClr val="bg1"/>
                </a:solidFill>
              </a:rPr>
              <a:t>GenZ</a:t>
            </a:r>
            <a:r>
              <a:rPr lang="en-US" sz="2000" dirty="0">
                <a:solidFill>
                  <a:schemeClr val="bg1"/>
                </a:solidFill>
              </a:rPr>
              <a:t> truly values in an employer.</a:t>
            </a:r>
            <a:endParaRPr lang="en-US" sz="1940" dirty="0">
              <a:solidFill>
                <a:schemeClr val="bg1"/>
              </a:solidFill>
              <a:ea typeface="Raleway"/>
              <a:cs typeface="Raleway"/>
              <a:sym typeface="Raleway"/>
            </a:endParaRPr>
          </a:p>
        </p:txBody>
      </p:sp>
      <p:grpSp>
        <p:nvGrpSpPr>
          <p:cNvPr id="27" name="Group 26">
            <a:extLst>
              <a:ext uri="{FF2B5EF4-FFF2-40B4-BE49-F238E27FC236}">
                <a16:creationId xmlns:a16="http://schemas.microsoft.com/office/drawing/2014/main" id="{442A5830-FCA3-077A-C206-0C03BF9F681D}"/>
              </a:ext>
            </a:extLst>
          </p:cNvPr>
          <p:cNvGrpSpPr/>
          <p:nvPr/>
        </p:nvGrpSpPr>
        <p:grpSpPr>
          <a:xfrm>
            <a:off x="12901930" y="9233868"/>
            <a:ext cx="4101000" cy="914076"/>
            <a:chOff x="12819420" y="9032673"/>
            <a:chExt cx="4101000" cy="914076"/>
          </a:xfrm>
        </p:grpSpPr>
        <p:sp>
          <p:nvSpPr>
            <p:cNvPr id="24" name="TextBox 23">
              <a:extLst>
                <a:ext uri="{FF2B5EF4-FFF2-40B4-BE49-F238E27FC236}">
                  <a16:creationId xmlns:a16="http://schemas.microsoft.com/office/drawing/2014/main" id="{7AF59BF8-0B37-5A7A-AB95-C89094B51B85}"/>
                </a:ext>
              </a:extLst>
            </p:cNvPr>
            <p:cNvSpPr txBox="1"/>
            <p:nvPr/>
          </p:nvSpPr>
          <p:spPr>
            <a:xfrm>
              <a:off x="12819420" y="9032673"/>
              <a:ext cx="2371058" cy="523220"/>
            </a:xfrm>
            <a:prstGeom prst="rect">
              <a:avLst/>
            </a:prstGeom>
            <a:noFill/>
          </p:spPr>
          <p:txBody>
            <a:bodyPr wrap="square" rtlCol="0">
              <a:spAutoFit/>
            </a:bodyPr>
            <a:lstStyle/>
            <a:p>
              <a:r>
                <a:rPr lang="en-US" sz="2800" b="1" dirty="0">
                  <a:solidFill>
                    <a:schemeClr val="bg1"/>
                  </a:solidFill>
                </a:rPr>
                <a:t>P</a:t>
              </a:r>
              <a:r>
                <a:rPr lang="en-IN" sz="2800" b="1" dirty="0">
                  <a:solidFill>
                    <a:schemeClr val="bg1"/>
                  </a:solidFill>
                </a:rPr>
                <a:t>RESENTED BY</a:t>
              </a:r>
            </a:p>
          </p:txBody>
        </p:sp>
        <p:sp>
          <p:nvSpPr>
            <p:cNvPr id="26" name="TextBox 25">
              <a:extLst>
                <a:ext uri="{FF2B5EF4-FFF2-40B4-BE49-F238E27FC236}">
                  <a16:creationId xmlns:a16="http://schemas.microsoft.com/office/drawing/2014/main" id="{4910C10E-E538-0F4E-98E8-22201E22DEC3}"/>
                </a:ext>
              </a:extLst>
            </p:cNvPr>
            <p:cNvSpPr txBox="1"/>
            <p:nvPr/>
          </p:nvSpPr>
          <p:spPr>
            <a:xfrm>
              <a:off x="13240038" y="9423529"/>
              <a:ext cx="3680382" cy="523220"/>
            </a:xfrm>
            <a:prstGeom prst="rect">
              <a:avLst/>
            </a:prstGeom>
            <a:noFill/>
          </p:spPr>
          <p:txBody>
            <a:bodyPr wrap="square" rtlCol="0">
              <a:spAutoFit/>
            </a:bodyPr>
            <a:lstStyle/>
            <a:p>
              <a:r>
                <a:rPr lang="en-US" sz="2800" b="1" dirty="0">
                  <a:solidFill>
                    <a:srgbClr val="D563A1"/>
                  </a:solidFill>
                </a:rPr>
                <a:t>MOHAMED JAKKRIYA</a:t>
              </a:r>
              <a:endParaRPr lang="en-IN" sz="2800" b="1" dirty="0">
                <a:solidFill>
                  <a:srgbClr val="D563A1"/>
                </a:solidFill>
              </a:endParaRPr>
            </a:p>
          </p:txBody>
        </p:sp>
      </p:grpSp>
      <p:grpSp>
        <p:nvGrpSpPr>
          <p:cNvPr id="29" name="Group 28">
            <a:extLst>
              <a:ext uri="{FF2B5EF4-FFF2-40B4-BE49-F238E27FC236}">
                <a16:creationId xmlns:a16="http://schemas.microsoft.com/office/drawing/2014/main" id="{13968F70-6A39-24F4-7421-B2F86CC297D8}"/>
              </a:ext>
            </a:extLst>
          </p:cNvPr>
          <p:cNvGrpSpPr/>
          <p:nvPr/>
        </p:nvGrpSpPr>
        <p:grpSpPr>
          <a:xfrm>
            <a:off x="457200" y="299176"/>
            <a:ext cx="4500301" cy="906721"/>
            <a:chOff x="12819420" y="9032673"/>
            <a:chExt cx="4500301" cy="906721"/>
          </a:xfrm>
        </p:grpSpPr>
        <p:sp>
          <p:nvSpPr>
            <p:cNvPr id="30" name="TextBox 29">
              <a:extLst>
                <a:ext uri="{FF2B5EF4-FFF2-40B4-BE49-F238E27FC236}">
                  <a16:creationId xmlns:a16="http://schemas.microsoft.com/office/drawing/2014/main" id="{D276B746-A8B7-3948-A4D6-5D3DE1C30AA7}"/>
                </a:ext>
              </a:extLst>
            </p:cNvPr>
            <p:cNvSpPr txBox="1"/>
            <p:nvPr/>
          </p:nvSpPr>
          <p:spPr>
            <a:xfrm>
              <a:off x="12819420" y="9032673"/>
              <a:ext cx="2514014" cy="523220"/>
            </a:xfrm>
            <a:prstGeom prst="rect">
              <a:avLst/>
            </a:prstGeom>
            <a:noFill/>
          </p:spPr>
          <p:txBody>
            <a:bodyPr wrap="square" rtlCol="0">
              <a:spAutoFit/>
            </a:bodyPr>
            <a:lstStyle/>
            <a:p>
              <a:r>
                <a:rPr lang="en-US" sz="2800" b="1" dirty="0">
                  <a:solidFill>
                    <a:schemeClr val="bg1"/>
                  </a:solidFill>
                </a:rPr>
                <a:t>P</a:t>
              </a:r>
              <a:r>
                <a:rPr lang="en-IN" sz="2800" b="1" dirty="0">
                  <a:solidFill>
                    <a:schemeClr val="bg1"/>
                  </a:solidFill>
                </a:rPr>
                <a:t>RESENTED TO</a:t>
              </a:r>
            </a:p>
          </p:txBody>
        </p:sp>
        <p:sp>
          <p:nvSpPr>
            <p:cNvPr id="31" name="TextBox 30">
              <a:extLst>
                <a:ext uri="{FF2B5EF4-FFF2-40B4-BE49-F238E27FC236}">
                  <a16:creationId xmlns:a16="http://schemas.microsoft.com/office/drawing/2014/main" id="{81157961-5761-70BB-15BB-E0E199FEC004}"/>
                </a:ext>
              </a:extLst>
            </p:cNvPr>
            <p:cNvSpPr txBox="1"/>
            <p:nvPr/>
          </p:nvSpPr>
          <p:spPr>
            <a:xfrm>
              <a:off x="13639339" y="9416174"/>
              <a:ext cx="3680382" cy="523220"/>
            </a:xfrm>
            <a:prstGeom prst="rect">
              <a:avLst/>
            </a:prstGeom>
            <a:noFill/>
          </p:spPr>
          <p:txBody>
            <a:bodyPr wrap="square" rtlCol="0">
              <a:spAutoFit/>
            </a:bodyPr>
            <a:lstStyle/>
            <a:p>
              <a:r>
                <a:rPr lang="en-US" sz="2800" b="1" dirty="0">
                  <a:solidFill>
                    <a:srgbClr val="D563A1"/>
                  </a:solidFill>
                </a:rPr>
                <a:t>KULTUREHIRE</a:t>
              </a:r>
              <a:endParaRPr lang="en-IN" sz="2800" b="1" dirty="0">
                <a:solidFill>
                  <a:srgbClr val="D563A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5" name="TextBox 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6" name="Group 6"/>
          <p:cNvGrpSpPr/>
          <p:nvPr/>
        </p:nvGrpSpPr>
        <p:grpSpPr>
          <a:xfrm>
            <a:off x="17626323" y="8792288"/>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902527" y="8934396"/>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10</a:t>
            </a:r>
          </a:p>
        </p:txBody>
      </p:sp>
      <p:sp>
        <p:nvSpPr>
          <p:cNvPr id="10" name="TextBox 10"/>
          <p:cNvSpPr txBox="1"/>
          <p:nvPr/>
        </p:nvSpPr>
        <p:spPr>
          <a:xfrm>
            <a:off x="1067543" y="3612837"/>
            <a:ext cx="5976161" cy="902619"/>
          </a:xfrm>
          <a:prstGeom prst="rect">
            <a:avLst/>
          </a:prstGeom>
        </p:spPr>
        <p:txBody>
          <a:bodyPr wrap="square" lIns="0" tIns="0" rIns="0" bIns="0" rtlCol="0" anchor="t">
            <a:spAutoFit/>
          </a:bodyPr>
          <a:lstStyle/>
          <a:p>
            <a:pPr algn="ctr">
              <a:lnSpc>
                <a:spcPts val="8315"/>
              </a:lnSpc>
            </a:pPr>
            <a:r>
              <a:rPr lang="en-US" sz="4800" b="1" dirty="0">
                <a:solidFill>
                  <a:srgbClr val="FFFFFF"/>
                </a:solidFill>
                <a:latin typeface="Bebas Neue Bold"/>
                <a:ea typeface="Bebas Neue Bold"/>
                <a:cs typeface="Bebas Neue Bold"/>
                <a:sym typeface="Bebas Neue Bold"/>
              </a:rPr>
              <a:t>DESCRIPTIVE ANALYSIS </a:t>
            </a:r>
          </a:p>
        </p:txBody>
      </p:sp>
      <p:sp>
        <p:nvSpPr>
          <p:cNvPr id="11" name="TextBox 11"/>
          <p:cNvSpPr txBox="1"/>
          <p:nvPr/>
        </p:nvSpPr>
        <p:spPr>
          <a:xfrm>
            <a:off x="1067543" y="2925347"/>
            <a:ext cx="6400800" cy="941668"/>
          </a:xfrm>
          <a:prstGeom prst="rect">
            <a:avLst/>
          </a:prstGeom>
        </p:spPr>
        <p:txBody>
          <a:bodyPr wrap="square" lIns="0" tIns="0" rIns="0" bIns="0" rtlCol="0" anchor="t">
            <a:spAutoFit/>
          </a:bodyPr>
          <a:lstStyle/>
          <a:p>
            <a:pPr algn="ctr">
              <a:lnSpc>
                <a:spcPts val="8315"/>
              </a:lnSpc>
            </a:pPr>
            <a:r>
              <a:rPr lang="en-US" sz="6600" b="1" dirty="0">
                <a:solidFill>
                  <a:srgbClr val="D563A1"/>
                </a:solidFill>
                <a:latin typeface="Bebas Neue Bold"/>
                <a:ea typeface="Bebas Neue Bold"/>
                <a:cs typeface="Bebas Neue Bold"/>
                <a:sym typeface="Bebas Neue Bold"/>
              </a:rPr>
              <a:t>MANAGER ASPIRATIONS</a:t>
            </a:r>
          </a:p>
        </p:txBody>
      </p:sp>
      <p:sp>
        <p:nvSpPr>
          <p:cNvPr id="12" name="Freeform 12"/>
          <p:cNvSpPr/>
          <p:nvPr/>
        </p:nvSpPr>
        <p:spPr>
          <a:xfrm>
            <a:off x="239678" y="4892467"/>
            <a:ext cx="674722" cy="674722"/>
          </a:xfrm>
          <a:custGeom>
            <a:avLst/>
            <a:gdLst/>
            <a:ahLst/>
            <a:cxnLst/>
            <a:rect l="l" t="t" r="r" b="b"/>
            <a:pathLst>
              <a:path w="674722" h="674722">
                <a:moveTo>
                  <a:pt x="0" y="0"/>
                </a:moveTo>
                <a:lnTo>
                  <a:pt x="674723" y="0"/>
                </a:lnTo>
                <a:lnTo>
                  <a:pt x="674723"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127839" y="4868550"/>
            <a:ext cx="6690479" cy="4801314"/>
          </a:xfrm>
          <a:prstGeom prst="rect">
            <a:avLst/>
          </a:prstGeom>
        </p:spPr>
        <p:txBody>
          <a:bodyPr wrap="square" lIns="0" tIns="0" rIns="0" bIns="0" rtlCol="0" anchor="t">
            <a:spAutoFit/>
          </a:bodyPr>
          <a:lstStyle/>
          <a:p>
            <a:r>
              <a:rPr lang="en-US" sz="2400" dirty="0">
                <a:solidFill>
                  <a:schemeClr val="bg1"/>
                </a:solidFill>
              </a:rPr>
              <a:t>The </a:t>
            </a:r>
            <a:r>
              <a:rPr lang="en-US" sz="2400" b="1" dirty="0">
                <a:solidFill>
                  <a:schemeClr val="bg1"/>
                </a:solidFill>
              </a:rPr>
              <a:t>Manager Aspirations Dashboard</a:t>
            </a:r>
            <a:r>
              <a:rPr lang="en-US" sz="2400" dirty="0">
                <a:solidFill>
                  <a:schemeClr val="bg1"/>
                </a:solidFill>
              </a:rPr>
              <a:t> is designed to provide recruiters, HR leaders, and employers with a clear understanding of what </a:t>
            </a:r>
            <a:r>
              <a:rPr lang="en-US" sz="2400" dirty="0" err="1">
                <a:solidFill>
                  <a:schemeClr val="bg1"/>
                </a:solidFill>
              </a:rPr>
              <a:t>GenZ</a:t>
            </a:r>
            <a:r>
              <a:rPr lang="en-US" sz="2400" dirty="0">
                <a:solidFill>
                  <a:schemeClr val="bg1"/>
                </a:solidFill>
              </a:rPr>
              <a:t> expects from their managers in a professional setting. It highlights the leadership traits that resonate most with young professionals—such as empathetic communication, regular feedback, clarity in goal-setting, and mentorship over authority. By analyzing preferences for management style across demographic segments, this dashboard enables organizations to tailor leadership development programs that better align with </a:t>
            </a:r>
            <a:r>
              <a:rPr lang="en-US" sz="2400" dirty="0" err="1">
                <a:solidFill>
                  <a:schemeClr val="bg1"/>
                </a:solidFill>
              </a:rPr>
              <a:t>GenZ’s</a:t>
            </a:r>
            <a:r>
              <a:rPr lang="en-US" sz="2400" dirty="0">
                <a:solidFill>
                  <a:schemeClr val="bg1"/>
                </a:solidFill>
              </a:rPr>
              <a:t> expectations, ultimately improving engagement, retention, and workplace satisfaction.</a:t>
            </a:r>
          </a:p>
        </p:txBody>
      </p:sp>
      <p:sp>
        <p:nvSpPr>
          <p:cNvPr id="16" name="Freeform 16"/>
          <p:cNvSpPr/>
          <p:nvPr/>
        </p:nvSpPr>
        <p:spPr>
          <a:xfrm>
            <a:off x="9525000" y="4806139"/>
            <a:ext cx="674722" cy="674722"/>
          </a:xfrm>
          <a:custGeom>
            <a:avLst/>
            <a:gdLst/>
            <a:ahLst/>
            <a:cxnLst/>
            <a:rect l="l" t="t" r="r" b="b"/>
            <a:pathLst>
              <a:path w="674722" h="674722">
                <a:moveTo>
                  <a:pt x="0" y="0"/>
                </a:moveTo>
                <a:lnTo>
                  <a:pt x="674723" y="0"/>
                </a:lnTo>
                <a:lnTo>
                  <a:pt x="674723"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7" name="TextBox 17"/>
          <p:cNvSpPr txBox="1"/>
          <p:nvPr/>
        </p:nvSpPr>
        <p:spPr>
          <a:xfrm>
            <a:off x="10413161" y="4683884"/>
            <a:ext cx="7537482" cy="5170646"/>
          </a:xfrm>
          <a:prstGeom prst="rect">
            <a:avLst/>
          </a:prstGeom>
        </p:spPr>
        <p:txBody>
          <a:bodyPr wrap="square" lIns="0" tIns="0" rIns="0" bIns="0" rtlCol="0" anchor="t">
            <a:spAutoFit/>
          </a:bodyPr>
          <a:lstStyle/>
          <a:p>
            <a:r>
              <a:rPr lang="en-US" sz="2400" dirty="0">
                <a:solidFill>
                  <a:schemeClr val="bg1"/>
                </a:solidFill>
              </a:rPr>
              <a:t>The </a:t>
            </a:r>
            <a:r>
              <a:rPr lang="en-US" sz="2400" b="1" dirty="0">
                <a:solidFill>
                  <a:schemeClr val="bg1"/>
                </a:solidFill>
              </a:rPr>
              <a:t>Mission Aspirations Dashboard</a:t>
            </a:r>
            <a:r>
              <a:rPr lang="en-US" sz="2400" dirty="0">
                <a:solidFill>
                  <a:schemeClr val="bg1"/>
                </a:solidFill>
              </a:rPr>
              <a:t> focuses on the deeper motivations that drive </a:t>
            </a:r>
            <a:r>
              <a:rPr lang="en-US" sz="2400" dirty="0" err="1">
                <a:solidFill>
                  <a:schemeClr val="bg1"/>
                </a:solidFill>
              </a:rPr>
              <a:t>GenZ's</a:t>
            </a:r>
            <a:r>
              <a:rPr lang="en-US" sz="2400" dirty="0">
                <a:solidFill>
                  <a:schemeClr val="bg1"/>
                </a:solidFill>
              </a:rPr>
              <a:t> career decisions, particularly around purpose, values, and social impact. It reveals how strongly this generation connects personal values to professional roles, with many prioritizing careers that contribute to sustainability, healthcare, education, or ethical innovation. This dashboard helps employers understand the rising importance of purpose-driven work and encourages them to align internal branding and roles with </a:t>
            </a:r>
            <a:r>
              <a:rPr lang="en-US" sz="2400" dirty="0" err="1">
                <a:solidFill>
                  <a:schemeClr val="bg1"/>
                </a:solidFill>
              </a:rPr>
              <a:t>GenZ’s</a:t>
            </a:r>
            <a:r>
              <a:rPr lang="en-US" sz="2400" dirty="0">
                <a:solidFill>
                  <a:schemeClr val="bg1"/>
                </a:solidFill>
              </a:rPr>
              <a:t> demand for meaningful contribution. It’s a valuable tool for shaping employee value propositions and communicating a strong, values-aligned mission in recruitment efforts.</a:t>
            </a:r>
          </a:p>
          <a:p>
            <a:r>
              <a:rPr lang="en-US" sz="2400" dirty="0">
                <a:solidFill>
                  <a:schemeClr val="bg1"/>
                </a:solidFill>
              </a:rPr>
              <a:t>Let me know if you'd like a slide-friendly version or visualization structure for these next!</a:t>
            </a:r>
          </a:p>
        </p:txBody>
      </p:sp>
      <p:sp>
        <p:nvSpPr>
          <p:cNvPr id="18" name="Freeform 18"/>
          <p:cNvSpPr/>
          <p:nvPr/>
        </p:nvSpPr>
        <p:spPr>
          <a:xfrm>
            <a:off x="14865004" y="-20821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19" name="TextBox 10">
            <a:extLst>
              <a:ext uri="{FF2B5EF4-FFF2-40B4-BE49-F238E27FC236}">
                <a16:creationId xmlns:a16="http://schemas.microsoft.com/office/drawing/2014/main" id="{34E35970-149F-9AFD-9761-5F5DAC373FD7}"/>
              </a:ext>
            </a:extLst>
          </p:cNvPr>
          <p:cNvSpPr txBox="1"/>
          <p:nvPr/>
        </p:nvSpPr>
        <p:spPr>
          <a:xfrm>
            <a:off x="8153400" y="468161"/>
            <a:ext cx="3090896" cy="941668"/>
          </a:xfrm>
          <a:prstGeom prst="rect">
            <a:avLst/>
          </a:prstGeom>
        </p:spPr>
        <p:txBody>
          <a:bodyPr wrap="square" lIns="0" tIns="0" rIns="0" bIns="0" rtlCol="0" anchor="t">
            <a:spAutoFit/>
          </a:bodyPr>
          <a:lstStyle/>
          <a:p>
            <a:pPr algn="ctr">
              <a:lnSpc>
                <a:spcPts val="8315"/>
              </a:lnSpc>
            </a:pPr>
            <a:r>
              <a:rPr lang="en-US" sz="6600" b="1" dirty="0">
                <a:solidFill>
                  <a:srgbClr val="FFFFFF"/>
                </a:solidFill>
                <a:latin typeface="Bebas Neue Bold"/>
                <a:ea typeface="Bebas Neue Bold"/>
                <a:cs typeface="Bebas Neue Bold"/>
                <a:sym typeface="Bebas Neue Bold"/>
              </a:rPr>
              <a:t>ANALYSIS</a:t>
            </a:r>
          </a:p>
        </p:txBody>
      </p:sp>
      <p:sp>
        <p:nvSpPr>
          <p:cNvPr id="20" name="TextBox 11">
            <a:extLst>
              <a:ext uri="{FF2B5EF4-FFF2-40B4-BE49-F238E27FC236}">
                <a16:creationId xmlns:a16="http://schemas.microsoft.com/office/drawing/2014/main" id="{1BEEA092-88CD-50FD-12B7-5E7006EE56F8}"/>
              </a:ext>
            </a:extLst>
          </p:cNvPr>
          <p:cNvSpPr txBox="1"/>
          <p:nvPr/>
        </p:nvSpPr>
        <p:spPr>
          <a:xfrm>
            <a:off x="10455680" y="2925347"/>
            <a:ext cx="6400800" cy="941668"/>
          </a:xfrm>
          <a:prstGeom prst="rect">
            <a:avLst/>
          </a:prstGeom>
        </p:spPr>
        <p:txBody>
          <a:bodyPr wrap="square" lIns="0" tIns="0" rIns="0" bIns="0" rtlCol="0" anchor="t">
            <a:spAutoFit/>
          </a:bodyPr>
          <a:lstStyle/>
          <a:p>
            <a:pPr algn="ctr">
              <a:lnSpc>
                <a:spcPts val="8315"/>
              </a:lnSpc>
            </a:pPr>
            <a:r>
              <a:rPr lang="en-US" sz="6600" b="1" dirty="0">
                <a:solidFill>
                  <a:srgbClr val="D563A1"/>
                </a:solidFill>
                <a:latin typeface="Bebas Neue Bold"/>
                <a:ea typeface="Bebas Neue Bold"/>
                <a:cs typeface="Bebas Neue Bold"/>
                <a:sym typeface="Bebas Neue Bold"/>
              </a:rPr>
              <a:t>MISSION ASPIRATIONS</a:t>
            </a:r>
          </a:p>
        </p:txBody>
      </p:sp>
      <p:sp>
        <p:nvSpPr>
          <p:cNvPr id="21" name="TextBox 10">
            <a:extLst>
              <a:ext uri="{FF2B5EF4-FFF2-40B4-BE49-F238E27FC236}">
                <a16:creationId xmlns:a16="http://schemas.microsoft.com/office/drawing/2014/main" id="{A0964BED-BE1D-815A-97E5-1A8C808C67DC}"/>
              </a:ext>
            </a:extLst>
          </p:cNvPr>
          <p:cNvSpPr txBox="1"/>
          <p:nvPr/>
        </p:nvSpPr>
        <p:spPr>
          <a:xfrm>
            <a:off x="10668000" y="3636911"/>
            <a:ext cx="5976161" cy="902619"/>
          </a:xfrm>
          <a:prstGeom prst="rect">
            <a:avLst/>
          </a:prstGeom>
        </p:spPr>
        <p:txBody>
          <a:bodyPr wrap="square" lIns="0" tIns="0" rIns="0" bIns="0" rtlCol="0" anchor="t">
            <a:spAutoFit/>
          </a:bodyPr>
          <a:lstStyle/>
          <a:p>
            <a:pPr algn="ctr">
              <a:lnSpc>
                <a:spcPts val="8315"/>
              </a:lnSpc>
            </a:pPr>
            <a:r>
              <a:rPr lang="en-US" sz="4800" b="1" dirty="0">
                <a:solidFill>
                  <a:srgbClr val="FFFFFF"/>
                </a:solidFill>
                <a:latin typeface="Bebas Neue Bold"/>
                <a:ea typeface="Bebas Neue Bold"/>
                <a:cs typeface="Bebas Neue Bold"/>
                <a:sym typeface="Bebas Neue Bold"/>
              </a:rPr>
              <a:t>DESCRIPTIVE ANALYSIS </a:t>
            </a:r>
          </a:p>
        </p:txBody>
      </p:sp>
      <p:sp>
        <p:nvSpPr>
          <p:cNvPr id="22" name="TextBox 11">
            <a:extLst>
              <a:ext uri="{FF2B5EF4-FFF2-40B4-BE49-F238E27FC236}">
                <a16:creationId xmlns:a16="http://schemas.microsoft.com/office/drawing/2014/main" id="{F6C4E4B9-4CF7-01D2-2ACA-D3F2C7B41725}"/>
              </a:ext>
            </a:extLst>
          </p:cNvPr>
          <p:cNvSpPr txBox="1"/>
          <p:nvPr/>
        </p:nvSpPr>
        <p:spPr>
          <a:xfrm>
            <a:off x="5748304" y="468161"/>
            <a:ext cx="2590800" cy="941668"/>
          </a:xfrm>
          <a:prstGeom prst="rect">
            <a:avLst/>
          </a:prstGeom>
        </p:spPr>
        <p:txBody>
          <a:bodyPr wrap="square" lIns="0" tIns="0" rIns="0" bIns="0" rtlCol="0" anchor="t">
            <a:spAutoFit/>
          </a:bodyPr>
          <a:lstStyle/>
          <a:p>
            <a:pPr algn="ctr">
              <a:lnSpc>
                <a:spcPts val="8315"/>
              </a:lnSpc>
            </a:pPr>
            <a:r>
              <a:rPr lang="en-US" sz="6600" b="1" dirty="0">
                <a:solidFill>
                  <a:srgbClr val="D563A1"/>
                </a:solidFill>
                <a:latin typeface="Bebas Neue Bold"/>
                <a:ea typeface="Bebas Neue Bold"/>
                <a:cs typeface="Bebas Neue Bold"/>
                <a:sym typeface="Bebas Neue Bold"/>
              </a:rPr>
              <a:t>POWER </a:t>
            </a:r>
            <a:r>
              <a:rPr lang="en-US" sz="6600" b="1" dirty="0" err="1">
                <a:solidFill>
                  <a:srgbClr val="D563A1"/>
                </a:solidFill>
                <a:latin typeface="Bebas Neue Bold"/>
                <a:ea typeface="Bebas Neue Bold"/>
                <a:cs typeface="Bebas Neue Bold"/>
                <a:sym typeface="Bebas Neue Bold"/>
              </a:rPr>
              <a:t>bI</a:t>
            </a:r>
            <a:endParaRPr lang="en-US" sz="6600" b="1" dirty="0">
              <a:solidFill>
                <a:srgbClr val="D563A1"/>
              </a:solidFill>
              <a:latin typeface="Bebas Neue Bold"/>
              <a:ea typeface="Bebas Neue Bold"/>
              <a:cs typeface="Bebas Neue Bold"/>
              <a:sym typeface="Bebas Neue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A63BCFF6-B616-ACB2-7F0A-B35A58D630D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84CCBB98-24C4-3707-E73B-1DCFE266E3F4}"/>
              </a:ext>
            </a:extLst>
          </p:cNvPr>
          <p:cNvSpPr txBox="1"/>
          <p:nvPr/>
        </p:nvSpPr>
        <p:spPr>
          <a:xfrm>
            <a:off x="2243855" y="9017559"/>
            <a:ext cx="2990767" cy="246927"/>
          </a:xfrm>
          <a:prstGeom prst="rect">
            <a:avLst/>
          </a:prstGeom>
        </p:spPr>
        <p:txBody>
          <a:bodyPr lIns="0" tIns="0" rIns="0" bIns="0" rtlCol="0" anchor="t">
            <a:spAutoFit/>
          </a:bodyPr>
          <a:lstStyle/>
          <a:p>
            <a:pPr algn="l">
              <a:lnSpc>
                <a:spcPts val="2053"/>
              </a:lnSpc>
              <a:spcBef>
                <a:spcPct val="0"/>
              </a:spcBef>
            </a:pPr>
            <a:r>
              <a:rPr lang="en-US" sz="1466" b="1" dirty="0">
                <a:solidFill>
                  <a:srgbClr val="3D2882"/>
                </a:solidFill>
                <a:latin typeface="Raleway Bold"/>
                <a:ea typeface="Raleway Bold"/>
                <a:cs typeface="Raleway Bold"/>
                <a:sym typeface="Raleway Bold"/>
              </a:rPr>
              <a:t>WWW.REALLYGREATSITE.C</a:t>
            </a:r>
          </a:p>
        </p:txBody>
      </p:sp>
      <p:grpSp>
        <p:nvGrpSpPr>
          <p:cNvPr id="2" name="Group 1">
            <a:extLst>
              <a:ext uri="{FF2B5EF4-FFF2-40B4-BE49-F238E27FC236}">
                <a16:creationId xmlns:a16="http://schemas.microsoft.com/office/drawing/2014/main" id="{6D871A5A-6B26-EFC7-B576-737CD2148E8A}"/>
              </a:ext>
            </a:extLst>
          </p:cNvPr>
          <p:cNvGrpSpPr/>
          <p:nvPr/>
        </p:nvGrpSpPr>
        <p:grpSpPr>
          <a:xfrm>
            <a:off x="17656600" y="9253275"/>
            <a:ext cx="1075518" cy="708583"/>
            <a:chOff x="17579417" y="8585700"/>
            <a:chExt cx="1075518" cy="708583"/>
          </a:xfrm>
        </p:grpSpPr>
        <p:grpSp>
          <p:nvGrpSpPr>
            <p:cNvPr id="6" name="Group 6">
              <a:extLst>
                <a:ext uri="{FF2B5EF4-FFF2-40B4-BE49-F238E27FC236}">
                  <a16:creationId xmlns:a16="http://schemas.microsoft.com/office/drawing/2014/main" id="{C55FCF18-A12C-2BE2-FA7F-36D24C9ADA73}"/>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E621D8D3-8727-37CF-E822-89A59A7BA260}"/>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86CD4160-B5EF-DA1D-9C5A-FD41F684B3BA}"/>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3342A48D-A064-9344-D652-ACFDD4BE82C9}"/>
                </a:ext>
              </a:extLst>
            </p:cNvPr>
            <p:cNvSpPr txBox="1"/>
            <p:nvPr/>
          </p:nvSpPr>
          <p:spPr>
            <a:xfrm>
              <a:off x="17872884" y="8771369"/>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11</a:t>
              </a:r>
            </a:p>
          </p:txBody>
        </p:sp>
      </p:grpSp>
      <p:sp>
        <p:nvSpPr>
          <p:cNvPr id="10" name="TextBox 10">
            <a:extLst>
              <a:ext uri="{FF2B5EF4-FFF2-40B4-BE49-F238E27FC236}">
                <a16:creationId xmlns:a16="http://schemas.microsoft.com/office/drawing/2014/main" id="{981EF71D-F0AA-FA58-5E5D-640989DF3EBB}"/>
              </a:ext>
            </a:extLst>
          </p:cNvPr>
          <p:cNvSpPr txBox="1"/>
          <p:nvPr/>
        </p:nvSpPr>
        <p:spPr>
          <a:xfrm>
            <a:off x="304800" y="125034"/>
            <a:ext cx="7408964" cy="1064394"/>
          </a:xfrm>
          <a:prstGeom prst="rect">
            <a:avLst/>
          </a:prstGeom>
        </p:spPr>
        <p:txBody>
          <a:bodyPr lIns="0" tIns="0" rIns="0" bIns="0" rtlCol="0" anchor="t">
            <a:spAutoFit/>
          </a:bodyPr>
          <a:lstStyle/>
          <a:p>
            <a:pPr algn="l">
              <a:lnSpc>
                <a:spcPts val="8315"/>
              </a:lnSpc>
            </a:pPr>
            <a:r>
              <a:rPr lang="en-US" sz="8315" b="1" dirty="0">
                <a:solidFill>
                  <a:srgbClr val="FFFFFF"/>
                </a:solidFill>
                <a:latin typeface="Bebas Neue Bold"/>
                <a:ea typeface="Bebas Neue Bold"/>
                <a:cs typeface="Bebas Neue Bold"/>
                <a:sym typeface="Bebas Neue Bold"/>
              </a:rPr>
              <a:t> </a:t>
            </a:r>
          </a:p>
        </p:txBody>
      </p:sp>
      <p:sp>
        <p:nvSpPr>
          <p:cNvPr id="11" name="TextBox 11">
            <a:extLst>
              <a:ext uri="{FF2B5EF4-FFF2-40B4-BE49-F238E27FC236}">
                <a16:creationId xmlns:a16="http://schemas.microsoft.com/office/drawing/2014/main" id="{09FFBA50-7132-70BE-8AE2-508114A4E19A}"/>
              </a:ext>
            </a:extLst>
          </p:cNvPr>
          <p:cNvSpPr txBox="1"/>
          <p:nvPr/>
        </p:nvSpPr>
        <p:spPr>
          <a:xfrm>
            <a:off x="215307" y="21580"/>
            <a:ext cx="6400540" cy="941668"/>
          </a:xfrm>
          <a:prstGeom prst="rect">
            <a:avLst/>
          </a:prstGeom>
        </p:spPr>
        <p:txBody>
          <a:bodyPr wrap="square" lIns="0" tIns="0" rIns="0" bIns="0" rtlCol="0" anchor="t">
            <a:spAutoFit/>
          </a:bodyPr>
          <a:lstStyle/>
          <a:p>
            <a:pPr algn="l">
              <a:lnSpc>
                <a:spcPts val="8315"/>
              </a:lnSpc>
            </a:pPr>
            <a:r>
              <a:rPr lang="en-US" sz="6600" b="1" dirty="0">
                <a:solidFill>
                  <a:srgbClr val="D563A1"/>
                </a:solidFill>
                <a:latin typeface="Bebas Neue Bold"/>
                <a:ea typeface="Bebas Neue Bold"/>
                <a:cs typeface="Bebas Neue Bold"/>
                <a:sym typeface="Bebas Neue Bold"/>
              </a:rPr>
              <a:t>MANAGER ANALYSIS </a:t>
            </a:r>
          </a:p>
        </p:txBody>
      </p:sp>
      <p:grpSp>
        <p:nvGrpSpPr>
          <p:cNvPr id="16" name="Group 15">
            <a:extLst>
              <a:ext uri="{FF2B5EF4-FFF2-40B4-BE49-F238E27FC236}">
                <a16:creationId xmlns:a16="http://schemas.microsoft.com/office/drawing/2014/main" id="{7DCB88B0-EE3E-1844-D5BD-58F6E0C9BFDC}"/>
              </a:ext>
            </a:extLst>
          </p:cNvPr>
          <p:cNvGrpSpPr/>
          <p:nvPr/>
        </p:nvGrpSpPr>
        <p:grpSpPr>
          <a:xfrm>
            <a:off x="13638239" y="197462"/>
            <a:ext cx="4556120" cy="9899038"/>
            <a:chOff x="115193" y="2211946"/>
            <a:chExt cx="6962189" cy="4169639"/>
          </a:xfrm>
        </p:grpSpPr>
        <p:grpSp>
          <p:nvGrpSpPr>
            <p:cNvPr id="17" name="Group 20">
              <a:extLst>
                <a:ext uri="{FF2B5EF4-FFF2-40B4-BE49-F238E27FC236}">
                  <a16:creationId xmlns:a16="http://schemas.microsoft.com/office/drawing/2014/main" id="{E55DF4D4-4678-2352-6D09-112FD0711322}"/>
                </a:ext>
              </a:extLst>
            </p:cNvPr>
            <p:cNvGrpSpPr/>
            <p:nvPr/>
          </p:nvGrpSpPr>
          <p:grpSpPr>
            <a:xfrm>
              <a:off x="529594" y="2527011"/>
              <a:ext cx="6547788" cy="3688107"/>
              <a:chOff x="0" y="0"/>
              <a:chExt cx="1724520" cy="971353"/>
            </a:xfrm>
          </p:grpSpPr>
          <p:sp>
            <p:nvSpPr>
              <p:cNvPr id="23" name="Freeform 21">
                <a:extLst>
                  <a:ext uri="{FF2B5EF4-FFF2-40B4-BE49-F238E27FC236}">
                    <a16:creationId xmlns:a16="http://schemas.microsoft.com/office/drawing/2014/main" id="{FFBA9579-8CB2-C8C1-36EE-F2C510B7BE7D}"/>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24" name="TextBox 22">
                <a:extLst>
                  <a:ext uri="{FF2B5EF4-FFF2-40B4-BE49-F238E27FC236}">
                    <a16:creationId xmlns:a16="http://schemas.microsoft.com/office/drawing/2014/main" id="{650F42BC-504B-5BA3-CFA5-07ECD1FED5C7}"/>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8" name="TextBox 23">
              <a:extLst>
                <a:ext uri="{FF2B5EF4-FFF2-40B4-BE49-F238E27FC236}">
                  <a16:creationId xmlns:a16="http://schemas.microsoft.com/office/drawing/2014/main" id="{AB47C012-1722-445D-5612-27C69D64A0CD}"/>
                </a:ext>
              </a:extLst>
            </p:cNvPr>
            <p:cNvSpPr txBox="1"/>
            <p:nvPr/>
          </p:nvSpPr>
          <p:spPr>
            <a:xfrm>
              <a:off x="685619" y="2833002"/>
              <a:ext cx="6273820" cy="3548583"/>
            </a:xfrm>
            <a:prstGeom prst="rect">
              <a:avLst/>
            </a:prstGeom>
          </p:spPr>
          <p:txBody>
            <a:bodyPr wrap="square" lIns="0" tIns="0" rIns="0" bIns="0" rtlCol="0" anchor="t">
              <a:spAutoFit/>
            </a:bodyPr>
            <a:lstStyle/>
            <a:p>
              <a:pPr>
                <a:spcBef>
                  <a:spcPts val="700"/>
                </a:spcBef>
              </a:pPr>
              <a:r>
                <a:rPr lang="en-US" sz="2000" dirty="0">
                  <a:solidFill>
                    <a:schemeClr val="bg1"/>
                  </a:solidFill>
                </a:rPr>
                <a:t>👩‍💼 Most Gen Zs—especially women—prefer managers who clearly set expectations and support their goals.</a:t>
              </a:r>
            </a:p>
            <a:p>
              <a:pPr>
                <a:spcBef>
                  <a:spcPts val="700"/>
                </a:spcBef>
              </a:pPr>
              <a:r>
                <a:rPr lang="en-US" sz="2000" dirty="0">
                  <a:solidFill>
                    <a:schemeClr val="bg1"/>
                  </a:solidFill>
                </a:rPr>
                <a:t>🧭 Parents are the strongest influencers on career choices (34%), followed by close circles and friends.</a:t>
              </a:r>
            </a:p>
            <a:p>
              <a:pPr>
                <a:spcBef>
                  <a:spcPts val="700"/>
                </a:spcBef>
              </a:pPr>
              <a:r>
                <a:rPr lang="en-US" sz="2000" dirty="0">
                  <a:solidFill>
                    <a:schemeClr val="bg1"/>
                  </a:solidFill>
                </a:rPr>
                <a:t>🎯 “World-changing impact” influences over 4K Gen Z respondents—strong sign of purpose-driven aspirations.</a:t>
              </a:r>
            </a:p>
            <a:p>
              <a:pPr>
                <a:spcBef>
                  <a:spcPts val="700"/>
                </a:spcBef>
              </a:pPr>
              <a:r>
                <a:rPr lang="en-US" sz="2000" dirty="0">
                  <a:solidFill>
                    <a:schemeClr val="bg1"/>
                  </a:solidFill>
                </a:rPr>
                <a:t>📚 Learning styles are evenly split—Gen Zs value self-paced, manager-led, instructor-led, and peer observation equally.</a:t>
              </a:r>
            </a:p>
            <a:p>
              <a:pPr>
                <a:spcBef>
                  <a:spcPts val="700"/>
                </a:spcBef>
              </a:pPr>
              <a:r>
                <a:rPr lang="en-US" sz="2000" dirty="0">
                  <a:solidFill>
                    <a:schemeClr val="bg1"/>
                  </a:solidFill>
                </a:rPr>
                <a:t>🏠 Design/Creative roles dominate remote work preference—6.3K favor fully remote environments.</a:t>
              </a:r>
            </a:p>
            <a:p>
              <a:pPr>
                <a:spcBef>
                  <a:spcPts val="700"/>
                </a:spcBef>
              </a:pPr>
              <a:r>
                <a:rPr lang="en-US" sz="2000" dirty="0">
                  <a:solidFill>
                    <a:schemeClr val="bg1"/>
                  </a:solidFill>
                </a:rPr>
                <a:t>🏢 Ops/Business </a:t>
              </a:r>
              <a:r>
                <a:rPr lang="en-US" sz="2000" dirty="0" err="1">
                  <a:solidFill>
                    <a:schemeClr val="bg1"/>
                  </a:solidFill>
                </a:rPr>
                <a:t>Mgmt</a:t>
              </a:r>
              <a:r>
                <a:rPr lang="en-US" sz="2000" dirty="0">
                  <a:solidFill>
                    <a:schemeClr val="bg1"/>
                  </a:solidFill>
                </a:rPr>
                <a:t> shows substantial interest in hybrid and in-office work setups (totaling ~5.5K).</a:t>
              </a:r>
            </a:p>
            <a:p>
              <a:pPr>
                <a:spcBef>
                  <a:spcPts val="700"/>
                </a:spcBef>
              </a:pPr>
              <a:r>
                <a:rPr lang="en-US" sz="2000" dirty="0">
                  <a:solidFill>
                    <a:schemeClr val="bg1"/>
                  </a:solidFill>
                </a:rPr>
                <a:t>🌍 The data reflects inputs from 12 countries, 39K respondents, with average salaries growing over 3 to 5 years.</a:t>
              </a:r>
            </a:p>
          </p:txBody>
        </p:sp>
        <p:sp>
          <p:nvSpPr>
            <p:cNvPr id="19" name="TextBox 24">
              <a:extLst>
                <a:ext uri="{FF2B5EF4-FFF2-40B4-BE49-F238E27FC236}">
                  <a16:creationId xmlns:a16="http://schemas.microsoft.com/office/drawing/2014/main" id="{B4D1B1D4-E137-C4EB-DBE0-2C0DF5101C8B}"/>
                </a:ext>
              </a:extLst>
            </p:cNvPr>
            <p:cNvSpPr txBox="1"/>
            <p:nvPr/>
          </p:nvSpPr>
          <p:spPr>
            <a:xfrm>
              <a:off x="2315726" y="2574750"/>
              <a:ext cx="3549605" cy="178661"/>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INSIGHTS</a:t>
              </a:r>
            </a:p>
          </p:txBody>
        </p:sp>
        <p:sp>
          <p:nvSpPr>
            <p:cNvPr id="22" name="TextBox 27">
              <a:extLst>
                <a:ext uri="{FF2B5EF4-FFF2-40B4-BE49-F238E27FC236}">
                  <a16:creationId xmlns:a16="http://schemas.microsoft.com/office/drawing/2014/main" id="{6CC28997-519A-F687-9944-762FC6438586}"/>
                </a:ext>
              </a:extLst>
            </p:cNvPr>
            <p:cNvSpPr txBox="1"/>
            <p:nvPr/>
          </p:nvSpPr>
          <p:spPr>
            <a:xfrm>
              <a:off x="115193" y="2211946"/>
              <a:ext cx="988484" cy="1045512"/>
            </a:xfrm>
            <a:prstGeom prst="rect">
              <a:avLst/>
            </a:prstGeom>
          </p:spPr>
          <p:txBody>
            <a:bodyPr lIns="50800" tIns="50800" rIns="50800" bIns="50800" rtlCol="0" anchor="ctr"/>
            <a:lstStyle/>
            <a:p>
              <a:pPr algn="ctr">
                <a:lnSpc>
                  <a:spcPts val="2212"/>
                </a:lnSpc>
              </a:pPr>
              <a:endParaRPr/>
            </a:p>
          </p:txBody>
        </p:sp>
      </p:grpSp>
      <p:sp>
        <p:nvSpPr>
          <p:cNvPr id="25" name="Freeform 26">
            <a:extLst>
              <a:ext uri="{FF2B5EF4-FFF2-40B4-BE49-F238E27FC236}">
                <a16:creationId xmlns:a16="http://schemas.microsoft.com/office/drawing/2014/main" id="{620A03BA-FB2D-3C5C-7918-03EC29765DC1}"/>
              </a:ext>
            </a:extLst>
          </p:cNvPr>
          <p:cNvSpPr/>
          <p:nvPr/>
        </p:nvSpPr>
        <p:spPr>
          <a:xfrm>
            <a:off x="13758263" y="667763"/>
            <a:ext cx="843412" cy="6959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9" name="TextBox 10">
            <a:extLst>
              <a:ext uri="{FF2B5EF4-FFF2-40B4-BE49-F238E27FC236}">
                <a16:creationId xmlns:a16="http://schemas.microsoft.com/office/drawing/2014/main" id="{1561CC5B-58D8-3949-9267-AF39B6C4072C}"/>
              </a:ext>
            </a:extLst>
          </p:cNvPr>
          <p:cNvSpPr txBox="1"/>
          <p:nvPr/>
        </p:nvSpPr>
        <p:spPr>
          <a:xfrm>
            <a:off x="5283366" y="6711"/>
            <a:ext cx="3618187" cy="941668"/>
          </a:xfrm>
          <a:prstGeom prst="rect">
            <a:avLst/>
          </a:prstGeom>
        </p:spPr>
        <p:txBody>
          <a:bodyPr wrap="square" lIns="0" tIns="0" rIns="0" bIns="0" rtlCol="0" anchor="t">
            <a:spAutoFit/>
          </a:bodyPr>
          <a:lstStyle/>
          <a:p>
            <a:pPr algn="l">
              <a:lnSpc>
                <a:spcPts val="8315"/>
              </a:lnSpc>
            </a:pPr>
            <a:r>
              <a:rPr lang="en-US" sz="6600" b="1" dirty="0">
                <a:solidFill>
                  <a:srgbClr val="FFFFFF"/>
                </a:solidFill>
                <a:latin typeface="Bebas Neue Bold"/>
                <a:ea typeface="Bebas Neue Bold"/>
                <a:cs typeface="Bebas Neue Bold"/>
                <a:sym typeface="Bebas Neue Bold"/>
              </a:rPr>
              <a:t>- POWER bi</a:t>
            </a:r>
          </a:p>
        </p:txBody>
      </p:sp>
      <p:sp>
        <p:nvSpPr>
          <p:cNvPr id="4" name="Freeform 2">
            <a:extLst>
              <a:ext uri="{FF2B5EF4-FFF2-40B4-BE49-F238E27FC236}">
                <a16:creationId xmlns:a16="http://schemas.microsoft.com/office/drawing/2014/main" id="{E85DE27B-D39F-8625-F29E-8B637E426348}"/>
              </a:ext>
            </a:extLst>
          </p:cNvPr>
          <p:cNvSpPr/>
          <p:nvPr/>
        </p:nvSpPr>
        <p:spPr>
          <a:xfrm>
            <a:off x="203432" y="1169141"/>
            <a:ext cx="13453200" cy="8820000"/>
          </a:xfrm>
          <a:custGeom>
            <a:avLst/>
            <a:gdLst/>
            <a:ahLst/>
            <a:cxnLst/>
            <a:rect l="l" t="t" r="r" b="b"/>
            <a:pathLst>
              <a:path w="17259300" h="9967246">
                <a:moveTo>
                  <a:pt x="0" y="0"/>
                </a:moveTo>
                <a:lnTo>
                  <a:pt x="17259300" y="0"/>
                </a:lnTo>
                <a:lnTo>
                  <a:pt x="17259300" y="9967246"/>
                </a:lnTo>
                <a:lnTo>
                  <a:pt x="0" y="9967246"/>
                </a:lnTo>
                <a:lnTo>
                  <a:pt x="0" y="0"/>
                </a:lnTo>
                <a:close/>
              </a:path>
            </a:pathLst>
          </a:custGeom>
          <a:blipFill>
            <a:blip r:embed="rId2"/>
            <a:stretch>
              <a:fillRect/>
            </a:stretch>
          </a:blipFill>
          <a:ln cap="sq">
            <a:noFill/>
            <a:prstDash val="solid"/>
            <a:miter/>
          </a:ln>
        </p:spPr>
      </p:sp>
    </p:spTree>
    <p:extLst>
      <p:ext uri="{BB962C8B-B14F-4D97-AF65-F5344CB8AC3E}">
        <p14:creationId xmlns:p14="http://schemas.microsoft.com/office/powerpoint/2010/main" val="219633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F697D739-D070-D1DB-8E85-0690F7DEE52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05C4A98-C9EC-1248-4BE4-E643F6A9D0C1}"/>
              </a:ext>
            </a:extLst>
          </p:cNvPr>
          <p:cNvSpPr txBox="1"/>
          <p:nvPr/>
        </p:nvSpPr>
        <p:spPr>
          <a:xfrm>
            <a:off x="2243855" y="9017559"/>
            <a:ext cx="2990767" cy="246927"/>
          </a:xfrm>
          <a:prstGeom prst="rect">
            <a:avLst/>
          </a:prstGeom>
        </p:spPr>
        <p:txBody>
          <a:bodyPr lIns="0" tIns="0" rIns="0" bIns="0" rtlCol="0" anchor="t">
            <a:spAutoFit/>
          </a:bodyPr>
          <a:lstStyle/>
          <a:p>
            <a:pPr algn="l">
              <a:lnSpc>
                <a:spcPts val="2053"/>
              </a:lnSpc>
              <a:spcBef>
                <a:spcPct val="0"/>
              </a:spcBef>
            </a:pPr>
            <a:r>
              <a:rPr lang="en-US" sz="1466" b="1" dirty="0">
                <a:solidFill>
                  <a:srgbClr val="3D2882"/>
                </a:solidFill>
                <a:latin typeface="Raleway Bold"/>
                <a:ea typeface="Raleway Bold"/>
                <a:cs typeface="Raleway Bold"/>
                <a:sym typeface="Raleway Bold"/>
              </a:rPr>
              <a:t>WWW.REALLYGREATSITE.C</a:t>
            </a:r>
          </a:p>
        </p:txBody>
      </p:sp>
      <p:grpSp>
        <p:nvGrpSpPr>
          <p:cNvPr id="6" name="Group 6">
            <a:extLst>
              <a:ext uri="{FF2B5EF4-FFF2-40B4-BE49-F238E27FC236}">
                <a16:creationId xmlns:a16="http://schemas.microsoft.com/office/drawing/2014/main" id="{9071ADF2-E436-ECF8-4043-156E7A35D58A}"/>
              </a:ext>
            </a:extLst>
          </p:cNvPr>
          <p:cNvGrpSpPr/>
          <p:nvPr/>
        </p:nvGrpSpPr>
        <p:grpSpPr>
          <a:xfrm>
            <a:off x="17579417" y="9248494"/>
            <a:ext cx="1075518" cy="708583"/>
            <a:chOff x="0" y="0"/>
            <a:chExt cx="283264" cy="186623"/>
          </a:xfrm>
        </p:grpSpPr>
        <p:sp>
          <p:nvSpPr>
            <p:cNvPr id="7" name="Freeform 7">
              <a:extLst>
                <a:ext uri="{FF2B5EF4-FFF2-40B4-BE49-F238E27FC236}">
                  <a16:creationId xmlns:a16="http://schemas.microsoft.com/office/drawing/2014/main" id="{CA166B5D-200C-039F-9155-CC0CB15BFC52}"/>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3A63AFBE-E7D9-A7B9-DBEC-E43F6969B314}"/>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24B878E4-1BB3-4532-22E5-5509CDE46470}"/>
              </a:ext>
            </a:extLst>
          </p:cNvPr>
          <p:cNvSpPr txBox="1"/>
          <p:nvPr/>
        </p:nvSpPr>
        <p:spPr>
          <a:xfrm>
            <a:off x="17808886" y="9362061"/>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12</a:t>
            </a:r>
          </a:p>
        </p:txBody>
      </p:sp>
      <p:sp>
        <p:nvSpPr>
          <p:cNvPr id="10" name="TextBox 10">
            <a:extLst>
              <a:ext uri="{FF2B5EF4-FFF2-40B4-BE49-F238E27FC236}">
                <a16:creationId xmlns:a16="http://schemas.microsoft.com/office/drawing/2014/main" id="{E435FF39-5F3E-5D00-3D11-7725E1B28978}"/>
              </a:ext>
            </a:extLst>
          </p:cNvPr>
          <p:cNvSpPr txBox="1"/>
          <p:nvPr/>
        </p:nvSpPr>
        <p:spPr>
          <a:xfrm>
            <a:off x="304800" y="125034"/>
            <a:ext cx="7408964" cy="1064394"/>
          </a:xfrm>
          <a:prstGeom prst="rect">
            <a:avLst/>
          </a:prstGeom>
        </p:spPr>
        <p:txBody>
          <a:bodyPr lIns="0" tIns="0" rIns="0" bIns="0" rtlCol="0" anchor="t">
            <a:spAutoFit/>
          </a:bodyPr>
          <a:lstStyle/>
          <a:p>
            <a:pPr algn="l">
              <a:lnSpc>
                <a:spcPts val="8315"/>
              </a:lnSpc>
            </a:pPr>
            <a:r>
              <a:rPr lang="en-US" sz="8315" b="1" dirty="0">
                <a:solidFill>
                  <a:srgbClr val="FFFFFF"/>
                </a:solidFill>
                <a:latin typeface="Bebas Neue Bold"/>
                <a:ea typeface="Bebas Neue Bold"/>
                <a:cs typeface="Bebas Neue Bold"/>
                <a:sym typeface="Bebas Neue Bold"/>
              </a:rPr>
              <a:t> </a:t>
            </a:r>
          </a:p>
        </p:txBody>
      </p:sp>
      <p:sp>
        <p:nvSpPr>
          <p:cNvPr id="11" name="TextBox 11">
            <a:extLst>
              <a:ext uri="{FF2B5EF4-FFF2-40B4-BE49-F238E27FC236}">
                <a16:creationId xmlns:a16="http://schemas.microsoft.com/office/drawing/2014/main" id="{CEA6CEAC-6FC0-8657-BB25-77642274B8C5}"/>
              </a:ext>
            </a:extLst>
          </p:cNvPr>
          <p:cNvSpPr txBox="1"/>
          <p:nvPr/>
        </p:nvSpPr>
        <p:spPr>
          <a:xfrm>
            <a:off x="215307" y="21580"/>
            <a:ext cx="6400540" cy="941668"/>
          </a:xfrm>
          <a:prstGeom prst="rect">
            <a:avLst/>
          </a:prstGeom>
        </p:spPr>
        <p:txBody>
          <a:bodyPr wrap="square" lIns="0" tIns="0" rIns="0" bIns="0" rtlCol="0" anchor="t">
            <a:spAutoFit/>
          </a:bodyPr>
          <a:lstStyle/>
          <a:p>
            <a:pPr algn="l">
              <a:lnSpc>
                <a:spcPts val="8315"/>
              </a:lnSpc>
            </a:pPr>
            <a:r>
              <a:rPr lang="en-US" sz="6600" b="1" dirty="0">
                <a:solidFill>
                  <a:srgbClr val="D563A1"/>
                </a:solidFill>
                <a:latin typeface="Bebas Neue Bold"/>
                <a:ea typeface="Bebas Neue Bold"/>
                <a:cs typeface="Bebas Neue Bold"/>
                <a:sym typeface="Bebas Neue Bold"/>
              </a:rPr>
              <a:t>MISSION ASPIRATION</a:t>
            </a:r>
          </a:p>
        </p:txBody>
      </p:sp>
      <p:sp>
        <p:nvSpPr>
          <p:cNvPr id="15" name="Freeform 2">
            <a:extLst>
              <a:ext uri="{FF2B5EF4-FFF2-40B4-BE49-F238E27FC236}">
                <a16:creationId xmlns:a16="http://schemas.microsoft.com/office/drawing/2014/main" id="{248477B6-CA3D-6FD5-B0B9-C5208D8413AE}"/>
              </a:ext>
            </a:extLst>
          </p:cNvPr>
          <p:cNvSpPr/>
          <p:nvPr/>
        </p:nvSpPr>
        <p:spPr>
          <a:xfrm>
            <a:off x="215307" y="1204297"/>
            <a:ext cx="13453463" cy="8819388"/>
          </a:xfrm>
          <a:custGeom>
            <a:avLst/>
            <a:gdLst/>
            <a:ahLst/>
            <a:cxnLst/>
            <a:rect l="l" t="t" r="r" b="b"/>
            <a:pathLst>
              <a:path w="17501559" h="10063397">
                <a:moveTo>
                  <a:pt x="0" y="0"/>
                </a:moveTo>
                <a:lnTo>
                  <a:pt x="17501560" y="0"/>
                </a:lnTo>
                <a:lnTo>
                  <a:pt x="17501560" y="10063396"/>
                </a:lnTo>
                <a:lnTo>
                  <a:pt x="0" y="10063396"/>
                </a:lnTo>
                <a:lnTo>
                  <a:pt x="0" y="0"/>
                </a:lnTo>
                <a:close/>
              </a:path>
            </a:pathLst>
          </a:custGeom>
          <a:blipFill>
            <a:blip r:embed="rId2"/>
            <a:stretch>
              <a:fillRect/>
            </a:stretch>
          </a:blipFill>
          <a:ln cap="sq">
            <a:noFill/>
            <a:prstDash val="solid"/>
            <a:miter/>
          </a:ln>
        </p:spPr>
        <p:txBody>
          <a:bodyPr/>
          <a:lstStyle/>
          <a:p>
            <a:endParaRPr lang="en-IN" dirty="0"/>
          </a:p>
        </p:txBody>
      </p:sp>
      <p:grpSp>
        <p:nvGrpSpPr>
          <p:cNvPr id="16" name="Group 15">
            <a:extLst>
              <a:ext uri="{FF2B5EF4-FFF2-40B4-BE49-F238E27FC236}">
                <a16:creationId xmlns:a16="http://schemas.microsoft.com/office/drawing/2014/main" id="{99F92A1A-91FD-A051-097E-474ED72EBBF2}"/>
              </a:ext>
            </a:extLst>
          </p:cNvPr>
          <p:cNvGrpSpPr/>
          <p:nvPr/>
        </p:nvGrpSpPr>
        <p:grpSpPr>
          <a:xfrm>
            <a:off x="13638239" y="197463"/>
            <a:ext cx="4556120" cy="9289437"/>
            <a:chOff x="115193" y="2211946"/>
            <a:chExt cx="6962189" cy="4021781"/>
          </a:xfrm>
        </p:grpSpPr>
        <p:grpSp>
          <p:nvGrpSpPr>
            <p:cNvPr id="17" name="Group 20">
              <a:extLst>
                <a:ext uri="{FF2B5EF4-FFF2-40B4-BE49-F238E27FC236}">
                  <a16:creationId xmlns:a16="http://schemas.microsoft.com/office/drawing/2014/main" id="{F2402031-1187-40D9-83F4-163791120B13}"/>
                </a:ext>
              </a:extLst>
            </p:cNvPr>
            <p:cNvGrpSpPr/>
            <p:nvPr/>
          </p:nvGrpSpPr>
          <p:grpSpPr>
            <a:xfrm>
              <a:off x="529594" y="2527011"/>
              <a:ext cx="6547788" cy="3688107"/>
              <a:chOff x="0" y="0"/>
              <a:chExt cx="1724520" cy="971353"/>
            </a:xfrm>
          </p:grpSpPr>
          <p:sp>
            <p:nvSpPr>
              <p:cNvPr id="23" name="Freeform 21">
                <a:extLst>
                  <a:ext uri="{FF2B5EF4-FFF2-40B4-BE49-F238E27FC236}">
                    <a16:creationId xmlns:a16="http://schemas.microsoft.com/office/drawing/2014/main" id="{9C5235A1-4E5C-4C46-8D4A-0C5938BADEA6}"/>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24" name="TextBox 22">
                <a:extLst>
                  <a:ext uri="{FF2B5EF4-FFF2-40B4-BE49-F238E27FC236}">
                    <a16:creationId xmlns:a16="http://schemas.microsoft.com/office/drawing/2014/main" id="{410A6003-5EF7-93BE-B464-FFCD926A952D}"/>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8" name="TextBox 23">
              <a:extLst>
                <a:ext uri="{FF2B5EF4-FFF2-40B4-BE49-F238E27FC236}">
                  <a16:creationId xmlns:a16="http://schemas.microsoft.com/office/drawing/2014/main" id="{9CA2986D-5ADF-6988-E7DA-40FA3EE72B10}"/>
                </a:ext>
              </a:extLst>
            </p:cNvPr>
            <p:cNvSpPr txBox="1"/>
            <p:nvPr/>
          </p:nvSpPr>
          <p:spPr>
            <a:xfrm>
              <a:off x="685619" y="2833002"/>
              <a:ext cx="6273820" cy="3400725"/>
            </a:xfrm>
            <a:prstGeom prst="rect">
              <a:avLst/>
            </a:prstGeom>
          </p:spPr>
          <p:txBody>
            <a:bodyPr wrap="square" lIns="0" tIns="0" rIns="0" bIns="0" rtlCol="0" anchor="t">
              <a:spAutoFit/>
            </a:bodyPr>
            <a:lstStyle/>
            <a:p>
              <a:pPr>
                <a:spcBef>
                  <a:spcPts val="700"/>
                </a:spcBef>
              </a:pPr>
              <a:r>
                <a:rPr lang="en-US" sz="2000" dirty="0">
                  <a:solidFill>
                    <a:schemeClr val="bg1"/>
                  </a:solidFill>
                </a:rPr>
                <a:t>🧠 Design/Creative roles top the chart for misalignment with company missions (9.8K cases).</a:t>
              </a:r>
            </a:p>
            <a:p>
              <a:pPr>
                <a:spcBef>
                  <a:spcPts val="700"/>
                </a:spcBef>
              </a:pPr>
              <a:r>
                <a:rPr lang="en-US" sz="2000" dirty="0">
                  <a:solidFill>
                    <a:schemeClr val="bg1"/>
                  </a:solidFill>
                </a:rPr>
                <a:t>🎯 Both male and female respondents show equal levels of mission misalignment—11.7K each.</a:t>
              </a:r>
            </a:p>
            <a:p>
              <a:pPr>
                <a:spcBef>
                  <a:spcPts val="700"/>
                </a:spcBef>
              </a:pPr>
              <a:r>
                <a:rPr lang="en-US" sz="2000" dirty="0">
                  <a:solidFill>
                    <a:schemeClr val="bg1"/>
                  </a:solidFill>
                </a:rPr>
                <a:t>🎨 Design/Creative also leads in gender-based aspiration gaps, followed by Education (4K).</a:t>
              </a:r>
            </a:p>
            <a:p>
              <a:pPr>
                <a:spcBef>
                  <a:spcPts val="700"/>
                </a:spcBef>
              </a:pPr>
              <a:r>
                <a:rPr lang="en-US" sz="2000" dirty="0">
                  <a:solidFill>
                    <a:schemeClr val="bg1"/>
                  </a:solidFill>
                </a:rPr>
                <a:t>🌐 Hybrid work peaked in 2023 (10.7K) but declined sharply in 2024 and 2025.</a:t>
              </a:r>
            </a:p>
            <a:p>
              <a:pPr>
                <a:spcBef>
                  <a:spcPts val="700"/>
                </a:spcBef>
              </a:pPr>
              <a:r>
                <a:rPr lang="en-US" sz="2000" dirty="0">
                  <a:solidFill>
                    <a:schemeClr val="bg1"/>
                  </a:solidFill>
                </a:rPr>
                <a:t>📊 Total responses: 39K; Avg salary: ₹38K (3-yr), ₹108K (5-yr); across 12 countries.</a:t>
              </a:r>
            </a:p>
            <a:p>
              <a:pPr>
                <a:spcBef>
                  <a:spcPts val="700"/>
                </a:spcBef>
              </a:pPr>
              <a:r>
                <a:rPr lang="en-US" sz="2000" dirty="0">
                  <a:solidFill>
                    <a:schemeClr val="bg1"/>
                  </a:solidFill>
                </a:rPr>
                <a:t>🚨 High misalignment highlights a growing disconnect between Gen Z aspirations and company values.</a:t>
              </a:r>
            </a:p>
            <a:p>
              <a:pPr>
                <a:spcBef>
                  <a:spcPts val="700"/>
                </a:spcBef>
              </a:pPr>
              <a:r>
                <a:rPr lang="en-US" sz="2000" dirty="0">
                  <a:solidFill>
                    <a:schemeClr val="bg1"/>
                  </a:solidFill>
                </a:rPr>
                <a:t>🌱 No-mission organizations attract significant attention but may miss deeper engagement.</a:t>
              </a:r>
            </a:p>
            <a:p>
              <a:pPr>
                <a:spcBef>
                  <a:spcPts val="700"/>
                </a:spcBef>
              </a:pPr>
              <a:r>
                <a:rPr lang="en-US" sz="2000" dirty="0">
                  <a:solidFill>
                    <a:schemeClr val="bg1"/>
                  </a:solidFill>
                </a:rPr>
                <a:t>💡 Organizations must align mission, culture, and hybrid flexibility to attract Gen Z talent.</a:t>
              </a:r>
            </a:p>
          </p:txBody>
        </p:sp>
        <p:sp>
          <p:nvSpPr>
            <p:cNvPr id="19" name="TextBox 24">
              <a:extLst>
                <a:ext uri="{FF2B5EF4-FFF2-40B4-BE49-F238E27FC236}">
                  <a16:creationId xmlns:a16="http://schemas.microsoft.com/office/drawing/2014/main" id="{78ADD070-D3FD-19C6-8BE1-AD8DC58B01B5}"/>
                </a:ext>
              </a:extLst>
            </p:cNvPr>
            <p:cNvSpPr txBox="1"/>
            <p:nvPr/>
          </p:nvSpPr>
          <p:spPr>
            <a:xfrm>
              <a:off x="2315726" y="2574750"/>
              <a:ext cx="3549605" cy="178661"/>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INSIGHTS</a:t>
              </a:r>
            </a:p>
          </p:txBody>
        </p:sp>
        <p:sp>
          <p:nvSpPr>
            <p:cNvPr id="22" name="TextBox 27">
              <a:extLst>
                <a:ext uri="{FF2B5EF4-FFF2-40B4-BE49-F238E27FC236}">
                  <a16:creationId xmlns:a16="http://schemas.microsoft.com/office/drawing/2014/main" id="{A199BA09-A049-13F7-EADA-488C8BDFCAF5}"/>
                </a:ext>
              </a:extLst>
            </p:cNvPr>
            <p:cNvSpPr txBox="1"/>
            <p:nvPr/>
          </p:nvSpPr>
          <p:spPr>
            <a:xfrm>
              <a:off x="115193" y="2211946"/>
              <a:ext cx="988484" cy="1045512"/>
            </a:xfrm>
            <a:prstGeom prst="rect">
              <a:avLst/>
            </a:prstGeom>
          </p:spPr>
          <p:txBody>
            <a:bodyPr lIns="50800" tIns="50800" rIns="50800" bIns="50800" rtlCol="0" anchor="ctr"/>
            <a:lstStyle/>
            <a:p>
              <a:pPr algn="ctr">
                <a:lnSpc>
                  <a:spcPts val="2212"/>
                </a:lnSpc>
              </a:pPr>
              <a:endParaRPr/>
            </a:p>
          </p:txBody>
        </p:sp>
      </p:grpSp>
      <p:sp>
        <p:nvSpPr>
          <p:cNvPr id="25" name="Freeform 26">
            <a:extLst>
              <a:ext uri="{FF2B5EF4-FFF2-40B4-BE49-F238E27FC236}">
                <a16:creationId xmlns:a16="http://schemas.microsoft.com/office/drawing/2014/main" id="{B1D6D6DC-BE63-8CF0-3A1A-5108051ECE0B}"/>
              </a:ext>
            </a:extLst>
          </p:cNvPr>
          <p:cNvSpPr/>
          <p:nvPr/>
        </p:nvSpPr>
        <p:spPr>
          <a:xfrm>
            <a:off x="13758263" y="667763"/>
            <a:ext cx="843412" cy="6959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9" name="TextBox 10">
            <a:extLst>
              <a:ext uri="{FF2B5EF4-FFF2-40B4-BE49-F238E27FC236}">
                <a16:creationId xmlns:a16="http://schemas.microsoft.com/office/drawing/2014/main" id="{EE6976CE-F001-A2A8-922A-717B63E1A7DC}"/>
              </a:ext>
            </a:extLst>
          </p:cNvPr>
          <p:cNvSpPr txBox="1"/>
          <p:nvPr/>
        </p:nvSpPr>
        <p:spPr>
          <a:xfrm>
            <a:off x="5525813" y="0"/>
            <a:ext cx="3618187" cy="941668"/>
          </a:xfrm>
          <a:prstGeom prst="rect">
            <a:avLst/>
          </a:prstGeom>
        </p:spPr>
        <p:txBody>
          <a:bodyPr wrap="square" lIns="0" tIns="0" rIns="0" bIns="0" rtlCol="0" anchor="t">
            <a:spAutoFit/>
          </a:bodyPr>
          <a:lstStyle/>
          <a:p>
            <a:pPr algn="l">
              <a:lnSpc>
                <a:spcPts val="8315"/>
              </a:lnSpc>
            </a:pPr>
            <a:r>
              <a:rPr lang="en-US" sz="6600" b="1" dirty="0">
                <a:solidFill>
                  <a:srgbClr val="FFFFFF"/>
                </a:solidFill>
                <a:latin typeface="Bebas Neue Bold"/>
                <a:ea typeface="Bebas Neue Bold"/>
                <a:cs typeface="Bebas Neue Bold"/>
                <a:sym typeface="Bebas Neue Bold"/>
              </a:rPr>
              <a:t>- POWER bi</a:t>
            </a:r>
          </a:p>
        </p:txBody>
      </p:sp>
    </p:spTree>
    <p:extLst>
      <p:ext uri="{BB962C8B-B14F-4D97-AF65-F5344CB8AC3E}">
        <p14:creationId xmlns:p14="http://schemas.microsoft.com/office/powerpoint/2010/main" val="349214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5" name="TextBox 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13</a:t>
            </a:r>
          </a:p>
        </p:txBody>
      </p:sp>
      <p:grpSp>
        <p:nvGrpSpPr>
          <p:cNvPr id="10" name="Group 10"/>
          <p:cNvGrpSpPr/>
          <p:nvPr/>
        </p:nvGrpSpPr>
        <p:grpSpPr>
          <a:xfrm>
            <a:off x="6382854" y="2139641"/>
            <a:ext cx="5522291" cy="552229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TextBox 13"/>
          <p:cNvSpPr txBox="1"/>
          <p:nvPr/>
        </p:nvSpPr>
        <p:spPr>
          <a:xfrm>
            <a:off x="5234622" y="4052937"/>
            <a:ext cx="6229901" cy="2321221"/>
          </a:xfrm>
          <a:prstGeom prst="rect">
            <a:avLst/>
          </a:prstGeom>
        </p:spPr>
        <p:txBody>
          <a:bodyPr lIns="0" tIns="0" rIns="0" bIns="0" rtlCol="0" anchor="t">
            <a:spAutoFit/>
          </a:bodyPr>
          <a:lstStyle/>
          <a:p>
            <a:pPr algn="l">
              <a:lnSpc>
                <a:spcPts val="17182"/>
              </a:lnSpc>
            </a:pPr>
            <a:r>
              <a:rPr lang="en-US" sz="17182" b="1">
                <a:solidFill>
                  <a:srgbClr val="FFFFFF"/>
                </a:solidFill>
                <a:latin typeface="Bebas Neue Bold"/>
                <a:ea typeface="Bebas Neue Bold"/>
                <a:cs typeface="Bebas Neue Bold"/>
                <a:sym typeface="Bebas Neue Bold"/>
              </a:rPr>
              <a:t>thank </a:t>
            </a:r>
          </a:p>
        </p:txBody>
      </p:sp>
      <p:sp>
        <p:nvSpPr>
          <p:cNvPr id="14" name="TextBox 14"/>
          <p:cNvSpPr txBox="1"/>
          <p:nvPr/>
        </p:nvSpPr>
        <p:spPr>
          <a:xfrm>
            <a:off x="10084335" y="4052933"/>
            <a:ext cx="3877436" cy="2321224"/>
          </a:xfrm>
          <a:prstGeom prst="rect">
            <a:avLst/>
          </a:prstGeom>
        </p:spPr>
        <p:txBody>
          <a:bodyPr lIns="0" tIns="0" rIns="0" bIns="0" rtlCol="0" anchor="t">
            <a:spAutoFit/>
          </a:bodyPr>
          <a:lstStyle/>
          <a:p>
            <a:pPr algn="l">
              <a:lnSpc>
                <a:spcPts val="17182"/>
              </a:lnSpc>
            </a:pPr>
            <a:r>
              <a:rPr lang="en-US" sz="17182" b="1">
                <a:solidFill>
                  <a:srgbClr val="D563A1"/>
                </a:solidFill>
                <a:latin typeface="Bebas Neue Bold"/>
                <a:ea typeface="Bebas Neue Bold"/>
                <a:cs typeface="Bebas Neue Bold"/>
                <a:sym typeface="Bebas Neue Bold"/>
              </a:rPr>
              <a:t>you!</a:t>
            </a:r>
          </a:p>
        </p:txBody>
      </p:sp>
      <p:sp>
        <p:nvSpPr>
          <p:cNvPr id="15" name="Freeform 15"/>
          <p:cNvSpPr/>
          <p:nvPr/>
        </p:nvSpPr>
        <p:spPr>
          <a:xfrm>
            <a:off x="11163023" y="4969027"/>
            <a:ext cx="5034668" cy="2810260"/>
          </a:xfrm>
          <a:custGeom>
            <a:avLst/>
            <a:gdLst/>
            <a:ahLst/>
            <a:cxnLst/>
            <a:rect l="l" t="t" r="r" b="b"/>
            <a:pathLst>
              <a:path w="5034668" h="2810260">
                <a:moveTo>
                  <a:pt x="0" y="0"/>
                </a:moveTo>
                <a:lnTo>
                  <a:pt x="5034669" y="0"/>
                </a:lnTo>
                <a:lnTo>
                  <a:pt x="5034669" y="2810261"/>
                </a:lnTo>
                <a:lnTo>
                  <a:pt x="0" y="2810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3144121" y="2562375"/>
            <a:ext cx="2843806" cy="1587361"/>
          </a:xfrm>
          <a:custGeom>
            <a:avLst/>
            <a:gdLst/>
            <a:ahLst/>
            <a:cxnLst/>
            <a:rect l="l" t="t" r="r" b="b"/>
            <a:pathLst>
              <a:path w="2843806" h="1587361">
                <a:moveTo>
                  <a:pt x="0" y="0"/>
                </a:moveTo>
                <a:lnTo>
                  <a:pt x="2843807" y="0"/>
                </a:lnTo>
                <a:lnTo>
                  <a:pt x="2843807" y="1587361"/>
                </a:lnTo>
                <a:lnTo>
                  <a:pt x="0" y="15873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7063235" y="6053340"/>
            <a:ext cx="4161530" cy="603536"/>
          </a:xfrm>
          <a:prstGeom prst="rect">
            <a:avLst/>
          </a:prstGeom>
        </p:spPr>
        <p:txBody>
          <a:bodyPr lIns="0" tIns="0" rIns="0" bIns="0" rtlCol="0" anchor="t">
            <a:spAutoFit/>
          </a:bodyPr>
          <a:lstStyle/>
          <a:p>
            <a:pPr algn="ctr">
              <a:lnSpc>
                <a:spcPts val="2436"/>
              </a:lnSpc>
              <a:spcBef>
                <a:spcPct val="0"/>
              </a:spcBef>
            </a:pPr>
            <a:r>
              <a:rPr lang="en-US" sz="1740">
                <a:solidFill>
                  <a:srgbClr val="FFFFFF"/>
                </a:solidFill>
                <a:latin typeface="Raleway"/>
                <a:ea typeface="Raleway"/>
                <a:cs typeface="Raleway"/>
                <a:sym typeface="Raleway"/>
              </a:rPr>
              <a:t>DATA ANALYSIS IS KEY TO BUSINESS GROWTH AND SUCCESS!</a:t>
            </a:r>
          </a:p>
        </p:txBody>
      </p:sp>
      <p:grpSp>
        <p:nvGrpSpPr>
          <p:cNvPr id="2" name="Group 1">
            <a:extLst>
              <a:ext uri="{FF2B5EF4-FFF2-40B4-BE49-F238E27FC236}">
                <a16:creationId xmlns:a16="http://schemas.microsoft.com/office/drawing/2014/main" id="{25ECE953-2D5A-C6CA-8D7E-AC782C390611}"/>
              </a:ext>
            </a:extLst>
          </p:cNvPr>
          <p:cNvGrpSpPr/>
          <p:nvPr/>
        </p:nvGrpSpPr>
        <p:grpSpPr>
          <a:xfrm>
            <a:off x="12901930" y="9233868"/>
            <a:ext cx="4101000" cy="914076"/>
            <a:chOff x="12819420" y="9032673"/>
            <a:chExt cx="4101000" cy="914076"/>
          </a:xfrm>
        </p:grpSpPr>
        <p:sp>
          <p:nvSpPr>
            <p:cNvPr id="3" name="TextBox 2">
              <a:extLst>
                <a:ext uri="{FF2B5EF4-FFF2-40B4-BE49-F238E27FC236}">
                  <a16:creationId xmlns:a16="http://schemas.microsoft.com/office/drawing/2014/main" id="{7F9F3C5A-7D3E-2A9B-99AD-5661CE5989B5}"/>
                </a:ext>
              </a:extLst>
            </p:cNvPr>
            <p:cNvSpPr txBox="1"/>
            <p:nvPr/>
          </p:nvSpPr>
          <p:spPr>
            <a:xfrm>
              <a:off x="12819420" y="9032673"/>
              <a:ext cx="2371058" cy="523220"/>
            </a:xfrm>
            <a:prstGeom prst="rect">
              <a:avLst/>
            </a:prstGeom>
            <a:noFill/>
          </p:spPr>
          <p:txBody>
            <a:bodyPr wrap="square" rtlCol="0">
              <a:spAutoFit/>
            </a:bodyPr>
            <a:lstStyle/>
            <a:p>
              <a:r>
                <a:rPr lang="en-US" sz="2800" b="1" dirty="0">
                  <a:solidFill>
                    <a:schemeClr val="bg1"/>
                  </a:solidFill>
                </a:rPr>
                <a:t>P</a:t>
              </a:r>
              <a:r>
                <a:rPr lang="en-IN" sz="2800" b="1" dirty="0">
                  <a:solidFill>
                    <a:schemeClr val="bg1"/>
                  </a:solidFill>
                </a:rPr>
                <a:t>RESENTED BY</a:t>
              </a:r>
            </a:p>
          </p:txBody>
        </p:sp>
        <p:sp>
          <p:nvSpPr>
            <p:cNvPr id="4" name="TextBox 3">
              <a:extLst>
                <a:ext uri="{FF2B5EF4-FFF2-40B4-BE49-F238E27FC236}">
                  <a16:creationId xmlns:a16="http://schemas.microsoft.com/office/drawing/2014/main" id="{E43FF05E-7962-3E76-1537-68452725F809}"/>
                </a:ext>
              </a:extLst>
            </p:cNvPr>
            <p:cNvSpPr txBox="1"/>
            <p:nvPr/>
          </p:nvSpPr>
          <p:spPr>
            <a:xfrm>
              <a:off x="13240038" y="9423529"/>
              <a:ext cx="3680382" cy="523220"/>
            </a:xfrm>
            <a:prstGeom prst="rect">
              <a:avLst/>
            </a:prstGeom>
            <a:noFill/>
          </p:spPr>
          <p:txBody>
            <a:bodyPr wrap="square" rtlCol="0">
              <a:spAutoFit/>
            </a:bodyPr>
            <a:lstStyle/>
            <a:p>
              <a:r>
                <a:rPr lang="en-US" sz="2800" b="1" dirty="0">
                  <a:solidFill>
                    <a:srgbClr val="D563A1"/>
                  </a:solidFill>
                </a:rPr>
                <a:t>MOHAMED JAKKRIYA</a:t>
              </a:r>
              <a:endParaRPr lang="en-IN" sz="2800" b="1" dirty="0">
                <a:solidFill>
                  <a:srgbClr val="D563A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11355227" y="0"/>
            <a:ext cx="5904073" cy="11466002"/>
            <a:chOff x="0" y="0"/>
            <a:chExt cx="1554982" cy="3155319"/>
          </a:xfrm>
        </p:grpSpPr>
        <p:sp>
          <p:nvSpPr>
            <p:cNvPr id="5" name="Freeform 5"/>
            <p:cNvSpPr/>
            <p:nvPr/>
          </p:nvSpPr>
          <p:spPr>
            <a:xfrm>
              <a:off x="0" y="0"/>
              <a:ext cx="1554982" cy="3155319"/>
            </a:xfrm>
            <a:custGeom>
              <a:avLst/>
              <a:gdLst/>
              <a:ahLst/>
              <a:cxnLst/>
              <a:rect l="l" t="t" r="r" b="b"/>
              <a:pathLst>
                <a:path w="1554982" h="3155319">
                  <a:moveTo>
                    <a:pt x="0" y="0"/>
                  </a:moveTo>
                  <a:lnTo>
                    <a:pt x="1554982" y="0"/>
                  </a:lnTo>
                  <a:lnTo>
                    <a:pt x="1554982" y="3155319"/>
                  </a:lnTo>
                  <a:lnTo>
                    <a:pt x="0" y="3155319"/>
                  </a:lnTo>
                  <a:close/>
                </a:path>
              </a:pathLst>
            </a:custGeom>
            <a:gradFill rotWithShape="1">
              <a:gsLst>
                <a:gs pos="0">
                  <a:srgbClr val="FFF5E9">
                    <a:alpha val="100000"/>
                  </a:srgbClr>
                </a:gs>
                <a:gs pos="50000">
                  <a:srgbClr val="E7E8E4">
                    <a:alpha val="100000"/>
                  </a:srgbClr>
                </a:gs>
                <a:gs pos="100000">
                  <a:srgbClr val="E7E8E4">
                    <a:alpha val="0"/>
                  </a:srgbClr>
                </a:gs>
              </a:gsLst>
              <a:lin ang="5400000"/>
            </a:gradFill>
          </p:spPr>
        </p:sp>
        <p:sp>
          <p:nvSpPr>
            <p:cNvPr id="6" name="TextBox 6"/>
            <p:cNvSpPr txBox="1"/>
            <p:nvPr/>
          </p:nvSpPr>
          <p:spPr>
            <a:xfrm>
              <a:off x="0" y="-38100"/>
              <a:ext cx="1554982" cy="3193419"/>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rot="-7498549">
            <a:off x="14571659" y="4508829"/>
            <a:ext cx="3413934" cy="34139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0" name="Group 10"/>
          <p:cNvGrpSpPr/>
          <p:nvPr/>
        </p:nvGrpSpPr>
        <p:grpSpPr>
          <a:xfrm>
            <a:off x="11737009" y="1729566"/>
            <a:ext cx="3413934" cy="34139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87BA1">
                    <a:alpha val="100000"/>
                  </a:srgbClr>
                </a:gs>
                <a:gs pos="100000">
                  <a:srgbClr val="E7E8E4">
                    <a:alpha val="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Freeform 13"/>
          <p:cNvSpPr/>
          <p:nvPr/>
        </p:nvSpPr>
        <p:spPr>
          <a:xfrm>
            <a:off x="11737009" y="2460621"/>
            <a:ext cx="4756561" cy="6475516"/>
          </a:xfrm>
          <a:custGeom>
            <a:avLst/>
            <a:gdLst/>
            <a:ahLst/>
            <a:cxnLst/>
            <a:rect l="l" t="t" r="r" b="b"/>
            <a:pathLst>
              <a:path w="4756561" h="6475516">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dirty="0">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02</a:t>
            </a:r>
          </a:p>
        </p:txBody>
      </p:sp>
      <p:sp>
        <p:nvSpPr>
          <p:cNvPr id="20" name="TextBox 20"/>
          <p:cNvSpPr txBox="1"/>
          <p:nvPr/>
        </p:nvSpPr>
        <p:spPr>
          <a:xfrm>
            <a:off x="1423809" y="3050522"/>
            <a:ext cx="5385535" cy="1129496"/>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Benefits of </a:t>
            </a:r>
          </a:p>
        </p:txBody>
      </p:sp>
      <p:sp>
        <p:nvSpPr>
          <p:cNvPr id="21" name="TextBox 21"/>
          <p:cNvSpPr txBox="1"/>
          <p:nvPr/>
        </p:nvSpPr>
        <p:spPr>
          <a:xfrm>
            <a:off x="1423809" y="4017032"/>
            <a:ext cx="5385535" cy="1126468"/>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Data Analysis</a:t>
            </a:r>
          </a:p>
        </p:txBody>
      </p:sp>
      <p:sp>
        <p:nvSpPr>
          <p:cNvPr id="22" name="TextBox 22"/>
          <p:cNvSpPr txBox="1"/>
          <p:nvPr/>
        </p:nvSpPr>
        <p:spPr>
          <a:xfrm>
            <a:off x="1423809" y="5260793"/>
            <a:ext cx="9227351" cy="3053849"/>
          </a:xfrm>
          <a:prstGeom prst="rect">
            <a:avLst/>
          </a:prstGeom>
        </p:spPr>
        <p:txBody>
          <a:bodyPr lIns="0" tIns="0" rIns="0" bIns="0" rtlCol="0" anchor="t">
            <a:spAutoFit/>
          </a:bodyPr>
          <a:lstStyle/>
          <a:p>
            <a:pPr>
              <a:lnSpc>
                <a:spcPts val="2436"/>
              </a:lnSpc>
              <a:spcBef>
                <a:spcPct val="0"/>
              </a:spcBef>
            </a:pPr>
            <a:r>
              <a:rPr lang="en-US" sz="1600" dirty="0" err="1">
                <a:solidFill>
                  <a:schemeClr val="bg1"/>
                </a:solidFill>
              </a:rPr>
              <a:t>GenZ</a:t>
            </a:r>
            <a:r>
              <a:rPr lang="en-US" sz="1600" dirty="0">
                <a:solidFill>
                  <a:schemeClr val="bg1"/>
                </a:solidFill>
              </a:rPr>
              <a:t> career aspirations analysis powered by </a:t>
            </a:r>
            <a:r>
              <a:rPr lang="en-US" sz="1600" dirty="0" err="1">
                <a:solidFill>
                  <a:schemeClr val="bg1"/>
                </a:solidFill>
              </a:rPr>
              <a:t>KultureHire</a:t>
            </a:r>
            <a:r>
              <a:rPr lang="en-US" sz="1600" dirty="0">
                <a:solidFill>
                  <a:schemeClr val="bg1"/>
                </a:solidFill>
              </a:rPr>
              <a:t> offers deep strategic value. It uncovers key career motivators such as impact, flexibility, and purpose, helping employers craft more attractive roles. By decoding learning preferences—like self-paced or manager-led—you can shape tailored development programs. The data also highlights </a:t>
            </a:r>
            <a:r>
              <a:rPr lang="en-US" sz="1600" dirty="0" err="1">
                <a:solidFill>
                  <a:schemeClr val="bg1"/>
                </a:solidFill>
              </a:rPr>
              <a:t>GenZ’s</a:t>
            </a:r>
            <a:r>
              <a:rPr lang="en-US" sz="1600" dirty="0">
                <a:solidFill>
                  <a:schemeClr val="bg1"/>
                </a:solidFill>
              </a:rPr>
              <a:t> preferred team size and work setup, enabling better workspace design and collaboration models. Insights into managerial influence and frustration points drive improvements in leadership styles and organizational culture. Salary expectations and remote work attitudes offer valuable benchmarks for HR policy updates. This analysis also reveals whether </a:t>
            </a:r>
            <a:r>
              <a:rPr lang="en-US" sz="1600" dirty="0" err="1">
                <a:solidFill>
                  <a:schemeClr val="bg1"/>
                </a:solidFill>
              </a:rPr>
              <a:t>GenZ</a:t>
            </a:r>
            <a:r>
              <a:rPr lang="en-US" sz="1600" dirty="0">
                <a:solidFill>
                  <a:schemeClr val="bg1"/>
                </a:solidFill>
              </a:rPr>
              <a:t> is mission-driven and how they respond to company values. Retention indicators like “Stay 3+ or 7+ years” give early signals for long-term planning. Overall, it positions </a:t>
            </a:r>
            <a:r>
              <a:rPr lang="en-US" sz="1600" dirty="0" err="1">
                <a:solidFill>
                  <a:schemeClr val="bg1"/>
                </a:solidFill>
              </a:rPr>
              <a:t>KultureHire</a:t>
            </a:r>
            <a:r>
              <a:rPr lang="en-US" sz="1600" dirty="0">
                <a:solidFill>
                  <a:schemeClr val="bg1"/>
                </a:solidFill>
              </a:rPr>
              <a:t> as a thought leader in workforce intelligence while helping businesses future-proof their talent strategies.</a:t>
            </a:r>
            <a:endParaRPr lang="en-US" sz="1740" dirty="0">
              <a:solidFill>
                <a:schemeClr val="bg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8126724" y="4464767"/>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126724" y="5525521"/>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126724" y="6586275"/>
            <a:ext cx="674722" cy="674722"/>
          </a:xfrm>
          <a:custGeom>
            <a:avLst/>
            <a:gdLst/>
            <a:ahLst/>
            <a:cxnLst/>
            <a:rect l="l" t="t" r="r" b="b"/>
            <a:pathLst>
              <a:path w="674722" h="674722">
                <a:moveTo>
                  <a:pt x="0" y="0"/>
                </a:moveTo>
                <a:lnTo>
                  <a:pt x="674722" y="0"/>
                </a:lnTo>
                <a:lnTo>
                  <a:pt x="674722" y="674723"/>
                </a:lnTo>
                <a:lnTo>
                  <a:pt x="0" y="674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26724" y="7809389"/>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28512" y="2600808"/>
            <a:ext cx="5905397" cy="59053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5E9">
                    <a:alpha val="100000"/>
                  </a:srgbClr>
                </a:gs>
                <a:gs pos="100000">
                  <a:srgbClr val="E7E8E4">
                    <a:alpha val="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1" name="Freeform 11"/>
          <p:cNvSpPr/>
          <p:nvPr/>
        </p:nvSpPr>
        <p:spPr>
          <a:xfrm>
            <a:off x="1423809" y="3515896"/>
            <a:ext cx="5663047" cy="4478956"/>
          </a:xfrm>
          <a:custGeom>
            <a:avLst/>
            <a:gdLst/>
            <a:ahLst/>
            <a:cxnLst/>
            <a:rect l="l" t="t" r="r" b="b"/>
            <a:pathLst>
              <a:path w="5663047" h="4478956">
                <a:moveTo>
                  <a:pt x="0" y="0"/>
                </a:moveTo>
                <a:lnTo>
                  <a:pt x="5663048" y="0"/>
                </a:lnTo>
                <a:lnTo>
                  <a:pt x="5663048" y="4478956"/>
                </a:lnTo>
                <a:lnTo>
                  <a:pt x="0" y="44789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4" name="Group 14"/>
          <p:cNvGrpSpPr/>
          <p:nvPr/>
        </p:nvGrpSpPr>
        <p:grpSpPr>
          <a:xfrm>
            <a:off x="17579417" y="8585700"/>
            <a:ext cx="1075518" cy="708583"/>
            <a:chOff x="0" y="0"/>
            <a:chExt cx="283264" cy="186623"/>
          </a:xfrm>
        </p:grpSpPr>
        <p:sp>
          <p:nvSpPr>
            <p:cNvPr id="15" name="Freeform 15"/>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p:cNvSpPr txBox="1"/>
          <p:nvPr/>
        </p:nvSpPr>
        <p:spPr>
          <a:xfrm>
            <a:off x="17792856" y="8741720"/>
            <a:ext cx="385473" cy="341206"/>
          </a:xfrm>
          <a:prstGeom prst="rect">
            <a:avLst/>
          </a:prstGeom>
        </p:spPr>
        <p:txBody>
          <a:bodyPr lIns="0" tIns="0" rIns="0" bIns="0" rtlCol="0" anchor="t">
            <a:spAutoFit/>
          </a:bodyPr>
          <a:lstStyle/>
          <a:p>
            <a:pPr algn="l">
              <a:lnSpc>
                <a:spcPts val="2716"/>
              </a:lnSpc>
              <a:spcBef>
                <a:spcPct val="0"/>
              </a:spcBef>
            </a:pPr>
            <a:r>
              <a:rPr lang="en-US" sz="1940" b="1">
                <a:solidFill>
                  <a:srgbClr val="3D2882"/>
                </a:solidFill>
                <a:latin typeface="Raleway Bold"/>
                <a:ea typeface="Raleway Bold"/>
                <a:cs typeface="Raleway Bold"/>
                <a:sym typeface="Raleway Bold"/>
              </a:rPr>
              <a:t>03</a:t>
            </a:r>
          </a:p>
        </p:txBody>
      </p:sp>
      <p:sp>
        <p:nvSpPr>
          <p:cNvPr id="18" name="TextBox 18"/>
          <p:cNvSpPr txBox="1"/>
          <p:nvPr/>
        </p:nvSpPr>
        <p:spPr>
          <a:xfrm>
            <a:off x="8126724" y="2282516"/>
            <a:ext cx="6706783" cy="1129496"/>
          </a:xfrm>
          <a:prstGeom prst="rect">
            <a:avLst/>
          </a:prstGeom>
        </p:spPr>
        <p:txBody>
          <a:bodyPr lIns="0" tIns="0" rIns="0" bIns="0" rtlCol="0" anchor="t">
            <a:spAutoFit/>
          </a:bodyPr>
          <a:lstStyle/>
          <a:p>
            <a:pPr algn="l">
              <a:lnSpc>
                <a:spcPts val="8315"/>
              </a:lnSpc>
            </a:pPr>
            <a:r>
              <a:rPr lang="en-US" sz="8315" b="1">
                <a:solidFill>
                  <a:srgbClr val="FFFFFF"/>
                </a:solidFill>
                <a:latin typeface="Bebas Neue Bold"/>
                <a:ea typeface="Bebas Neue Bold"/>
                <a:cs typeface="Bebas Neue Bold"/>
                <a:sym typeface="Bebas Neue Bold"/>
              </a:rPr>
              <a:t>Data Collection </a:t>
            </a:r>
          </a:p>
        </p:txBody>
      </p:sp>
      <p:sp>
        <p:nvSpPr>
          <p:cNvPr id="19" name="TextBox 19"/>
          <p:cNvSpPr txBox="1"/>
          <p:nvPr/>
        </p:nvSpPr>
        <p:spPr>
          <a:xfrm>
            <a:off x="8126724" y="3249026"/>
            <a:ext cx="5385535" cy="1126468"/>
          </a:xfrm>
          <a:prstGeom prst="rect">
            <a:avLst/>
          </a:prstGeom>
        </p:spPr>
        <p:txBody>
          <a:bodyPr lIns="0" tIns="0" rIns="0" bIns="0" rtlCol="0" anchor="t">
            <a:spAutoFit/>
          </a:bodyPr>
          <a:lstStyle/>
          <a:p>
            <a:pPr algn="l">
              <a:lnSpc>
                <a:spcPts val="8315"/>
              </a:lnSpc>
            </a:pPr>
            <a:r>
              <a:rPr lang="en-US" sz="8315" b="1">
                <a:solidFill>
                  <a:srgbClr val="D563A1"/>
                </a:solidFill>
                <a:latin typeface="Bebas Neue Bold"/>
                <a:ea typeface="Bebas Neue Bold"/>
                <a:cs typeface="Bebas Neue Bold"/>
                <a:sym typeface="Bebas Neue Bold"/>
              </a:rPr>
              <a:t>Methods</a:t>
            </a:r>
          </a:p>
        </p:txBody>
      </p:sp>
      <p:sp>
        <p:nvSpPr>
          <p:cNvPr id="20" name="TextBox 20"/>
          <p:cNvSpPr txBox="1"/>
          <p:nvPr/>
        </p:nvSpPr>
        <p:spPr>
          <a:xfrm>
            <a:off x="9144000" y="4339362"/>
            <a:ext cx="6987675" cy="899733"/>
          </a:xfrm>
          <a:prstGeom prst="rect">
            <a:avLst/>
          </a:prstGeom>
        </p:spPr>
        <p:txBody>
          <a:bodyPr lIns="0" tIns="0" rIns="0" bIns="0" rtlCol="0" anchor="t">
            <a:spAutoFit/>
          </a:bodyPr>
          <a:lstStyle/>
          <a:p>
            <a:pPr>
              <a:lnSpc>
                <a:spcPts val="2436"/>
              </a:lnSpc>
              <a:spcBef>
                <a:spcPct val="0"/>
              </a:spcBef>
            </a:pPr>
            <a:r>
              <a:rPr lang="en-US" sz="1740" dirty="0">
                <a:solidFill>
                  <a:srgbClr val="FFFFFF"/>
                </a:solidFill>
                <a:latin typeface="Raleway"/>
                <a:ea typeface="Raleway"/>
                <a:cs typeface="Raleway"/>
                <a:sym typeface="Raleway"/>
              </a:rPr>
              <a:t>We utilized Google Sheets for structured surveys.</a:t>
            </a:r>
          </a:p>
          <a:p>
            <a:pPr>
              <a:lnSpc>
                <a:spcPts val="2436"/>
              </a:lnSpc>
              <a:spcBef>
                <a:spcPct val="0"/>
              </a:spcBef>
            </a:pPr>
            <a:r>
              <a:rPr lang="en-US" sz="1740" dirty="0">
                <a:solidFill>
                  <a:srgbClr val="FFFFFF"/>
                </a:solidFill>
                <a:latin typeface="Raleway"/>
                <a:ea typeface="Raleway"/>
                <a:cs typeface="Raleway"/>
                <a:sym typeface="Raleway"/>
              </a:rPr>
              <a:t>Interviews complemented the surveys for deeper insights.</a:t>
            </a:r>
          </a:p>
          <a:p>
            <a:pPr>
              <a:lnSpc>
                <a:spcPts val="2436"/>
              </a:lnSpc>
              <a:spcBef>
                <a:spcPct val="0"/>
              </a:spcBef>
            </a:pPr>
            <a:r>
              <a:rPr lang="en-US" sz="1740" dirty="0">
                <a:solidFill>
                  <a:srgbClr val="FFFFFF"/>
                </a:solidFill>
                <a:latin typeface="Raleway"/>
                <a:ea typeface="Raleway"/>
                <a:cs typeface="Raleway"/>
                <a:sym typeface="Raleway"/>
              </a:rPr>
              <a:t>This hybrid method balanced scale and personal depth.</a:t>
            </a:r>
          </a:p>
        </p:txBody>
      </p:sp>
      <p:sp>
        <p:nvSpPr>
          <p:cNvPr id="21" name="TextBox 21"/>
          <p:cNvSpPr txBox="1"/>
          <p:nvPr/>
        </p:nvSpPr>
        <p:spPr>
          <a:xfrm>
            <a:off x="9144000" y="5400116"/>
            <a:ext cx="6987675" cy="1207510"/>
          </a:xfrm>
          <a:prstGeom prst="rect">
            <a:avLst/>
          </a:prstGeom>
        </p:spPr>
        <p:txBody>
          <a:bodyPr lIns="0" tIns="0" rIns="0" bIns="0" rtlCol="0" anchor="t">
            <a:spAutoFit/>
          </a:bodyPr>
          <a:lstStyle/>
          <a:p>
            <a:pPr>
              <a:lnSpc>
                <a:spcPts val="2436"/>
              </a:lnSpc>
              <a:spcBef>
                <a:spcPct val="0"/>
              </a:spcBef>
            </a:pPr>
            <a:r>
              <a:rPr lang="en-US" sz="1740" dirty="0">
                <a:solidFill>
                  <a:srgbClr val="FFFFFF"/>
                </a:solidFill>
                <a:latin typeface="Raleway"/>
                <a:ea typeface="Raleway"/>
                <a:cs typeface="Raleway"/>
                <a:sym typeface="Raleway"/>
              </a:rPr>
              <a:t>Questions covered career goals, salaries, work setup, and learning styles. offered quantifiable trends across </a:t>
            </a:r>
            <a:r>
              <a:rPr lang="en-US" sz="1740" dirty="0" err="1">
                <a:solidFill>
                  <a:srgbClr val="FFFFFF"/>
                </a:solidFill>
                <a:latin typeface="Raleway"/>
                <a:ea typeface="Raleway"/>
                <a:cs typeface="Raleway"/>
                <a:sym typeface="Raleway"/>
              </a:rPr>
              <a:t>GenZ</a:t>
            </a:r>
            <a:r>
              <a:rPr lang="en-US" sz="1740" dirty="0">
                <a:solidFill>
                  <a:srgbClr val="FFFFFF"/>
                </a:solidFill>
                <a:latin typeface="Raleway"/>
                <a:ea typeface="Raleway"/>
                <a:cs typeface="Raleway"/>
                <a:sym typeface="Raleway"/>
              </a:rPr>
              <a:t> demographics.</a:t>
            </a:r>
          </a:p>
          <a:p>
            <a:pPr>
              <a:lnSpc>
                <a:spcPts val="2436"/>
              </a:lnSpc>
              <a:spcBef>
                <a:spcPct val="0"/>
              </a:spcBef>
            </a:pPr>
            <a:r>
              <a:rPr lang="en-US" sz="1740" dirty="0">
                <a:solidFill>
                  <a:srgbClr val="FFFFFF"/>
                </a:solidFill>
                <a:latin typeface="Raleway"/>
                <a:ea typeface="Raleway"/>
                <a:cs typeface="Raleway"/>
                <a:sym typeface="Raleway"/>
              </a:rPr>
              <a:t>The format ensured clear, reliable responses.</a:t>
            </a:r>
          </a:p>
          <a:p>
            <a:pPr algn="l">
              <a:lnSpc>
                <a:spcPts val="2436"/>
              </a:lnSpc>
              <a:spcBef>
                <a:spcPct val="0"/>
              </a:spcBef>
            </a:pPr>
            <a:endParaRPr lang="en-US" sz="1740" dirty="0">
              <a:solidFill>
                <a:srgbClr val="FFFFFF"/>
              </a:solidFill>
              <a:latin typeface="Raleway"/>
              <a:ea typeface="Raleway"/>
              <a:cs typeface="Raleway"/>
              <a:sym typeface="Raleway"/>
            </a:endParaRPr>
          </a:p>
        </p:txBody>
      </p:sp>
      <p:sp>
        <p:nvSpPr>
          <p:cNvPr id="22" name="TextBox 22"/>
          <p:cNvSpPr txBox="1"/>
          <p:nvPr/>
        </p:nvSpPr>
        <p:spPr>
          <a:xfrm>
            <a:off x="9144000" y="6460870"/>
            <a:ext cx="6987675" cy="1207510"/>
          </a:xfrm>
          <a:prstGeom prst="rect">
            <a:avLst/>
          </a:prstGeom>
        </p:spPr>
        <p:txBody>
          <a:bodyPr lIns="0" tIns="0" rIns="0" bIns="0" rtlCol="0" anchor="t">
            <a:spAutoFit/>
          </a:bodyPr>
          <a:lstStyle/>
          <a:p>
            <a:pPr>
              <a:lnSpc>
                <a:spcPts val="2436"/>
              </a:lnSpc>
              <a:spcBef>
                <a:spcPct val="0"/>
              </a:spcBef>
            </a:pPr>
            <a:r>
              <a:rPr lang="en-US" sz="1740" dirty="0">
                <a:solidFill>
                  <a:srgbClr val="FFFFFF"/>
                </a:solidFill>
                <a:latin typeface="Raleway"/>
                <a:ea typeface="Raleway"/>
                <a:cs typeface="Raleway"/>
                <a:sym typeface="Raleway"/>
              </a:rPr>
              <a:t>Rather than interviews, we captured detailed insights via open-text survey </a:t>
            </a:r>
            <a:r>
              <a:rPr lang="en-US" sz="1740" dirty="0" err="1">
                <a:solidFill>
                  <a:srgbClr val="FFFFFF"/>
                </a:solidFill>
                <a:latin typeface="Raleway"/>
                <a:ea typeface="Raleway"/>
                <a:cs typeface="Raleway"/>
                <a:sym typeface="Raleway"/>
              </a:rPr>
              <a:t>questions.Respondents</a:t>
            </a:r>
            <a:r>
              <a:rPr lang="en-US" sz="1740" dirty="0">
                <a:solidFill>
                  <a:srgbClr val="FFFFFF"/>
                </a:solidFill>
                <a:latin typeface="Raleway"/>
                <a:ea typeface="Raleway"/>
                <a:cs typeface="Raleway"/>
                <a:sym typeface="Raleway"/>
              </a:rPr>
              <a:t> shared motivations, frustrations, and expectations in their own </a:t>
            </a:r>
            <a:r>
              <a:rPr lang="en-US" sz="1740" dirty="0" err="1">
                <a:solidFill>
                  <a:srgbClr val="FFFFFF"/>
                </a:solidFill>
                <a:latin typeface="Raleway"/>
                <a:ea typeface="Raleway"/>
                <a:cs typeface="Raleway"/>
                <a:sym typeface="Raleway"/>
              </a:rPr>
              <a:t>words.This</a:t>
            </a:r>
            <a:r>
              <a:rPr lang="en-US" sz="1740" dirty="0">
                <a:solidFill>
                  <a:srgbClr val="FFFFFF"/>
                </a:solidFill>
                <a:latin typeface="Raleway"/>
                <a:ea typeface="Raleway"/>
                <a:cs typeface="Raleway"/>
                <a:sym typeface="Raleway"/>
              </a:rPr>
              <a:t> added qualitative depth to the structured survey data.</a:t>
            </a:r>
          </a:p>
        </p:txBody>
      </p:sp>
      <p:sp>
        <p:nvSpPr>
          <p:cNvPr id="23" name="TextBox 23"/>
          <p:cNvSpPr txBox="1"/>
          <p:nvPr/>
        </p:nvSpPr>
        <p:spPr>
          <a:xfrm>
            <a:off x="9144000" y="7703267"/>
            <a:ext cx="6987675" cy="899733"/>
          </a:xfrm>
          <a:prstGeom prst="rect">
            <a:avLst/>
          </a:prstGeom>
        </p:spPr>
        <p:txBody>
          <a:bodyPr lIns="0" tIns="0" rIns="0" bIns="0" rtlCol="0" anchor="t">
            <a:spAutoFit/>
          </a:bodyPr>
          <a:lstStyle/>
          <a:p>
            <a:pPr>
              <a:lnSpc>
                <a:spcPts val="2436"/>
              </a:lnSpc>
              <a:spcBef>
                <a:spcPct val="0"/>
              </a:spcBef>
            </a:pPr>
            <a:r>
              <a:rPr lang="en-US" sz="1740" dirty="0">
                <a:solidFill>
                  <a:srgbClr val="FFFFFF"/>
                </a:solidFill>
                <a:latin typeface="Raleway"/>
                <a:ea typeface="Raleway"/>
                <a:cs typeface="Raleway"/>
                <a:sym typeface="Raleway"/>
              </a:rPr>
              <a:t>To decode </a:t>
            </a:r>
            <a:r>
              <a:rPr lang="en-US" sz="1740" dirty="0" err="1">
                <a:solidFill>
                  <a:srgbClr val="FFFFFF"/>
                </a:solidFill>
                <a:latin typeface="Raleway"/>
                <a:ea typeface="Raleway"/>
                <a:cs typeface="Raleway"/>
                <a:sym typeface="Raleway"/>
              </a:rPr>
              <a:t>GenZ’s</a:t>
            </a:r>
            <a:r>
              <a:rPr lang="en-US" sz="1740" dirty="0">
                <a:solidFill>
                  <a:srgbClr val="FFFFFF"/>
                </a:solidFill>
                <a:latin typeface="Raleway"/>
                <a:ea typeface="Raleway"/>
                <a:cs typeface="Raleway"/>
                <a:sym typeface="Raleway"/>
              </a:rPr>
              <a:t> career mindset using both numbers and </a:t>
            </a:r>
            <a:r>
              <a:rPr lang="en-US" sz="1740" dirty="0" err="1">
                <a:solidFill>
                  <a:srgbClr val="FFFFFF"/>
                </a:solidFill>
                <a:latin typeface="Raleway"/>
                <a:ea typeface="Raleway"/>
                <a:cs typeface="Raleway"/>
                <a:sym typeface="Raleway"/>
              </a:rPr>
              <a:t>narratives.Help</a:t>
            </a:r>
            <a:r>
              <a:rPr lang="en-US" sz="1740" dirty="0">
                <a:solidFill>
                  <a:srgbClr val="FFFFFF"/>
                </a:solidFill>
                <a:latin typeface="Raleway"/>
                <a:ea typeface="Raleway"/>
                <a:cs typeface="Raleway"/>
                <a:sym typeface="Raleway"/>
              </a:rPr>
              <a:t> employers align strategies with modern workforce </a:t>
            </a:r>
            <a:r>
              <a:rPr lang="en-US" sz="1740" dirty="0" err="1">
                <a:solidFill>
                  <a:srgbClr val="FFFFFF"/>
                </a:solidFill>
                <a:latin typeface="Raleway"/>
                <a:ea typeface="Raleway"/>
                <a:cs typeface="Raleway"/>
                <a:sym typeface="Raleway"/>
              </a:rPr>
              <a:t>expectations.Build</a:t>
            </a:r>
            <a:r>
              <a:rPr lang="en-US" sz="1740" dirty="0">
                <a:solidFill>
                  <a:srgbClr val="FFFFFF"/>
                </a:solidFill>
                <a:latin typeface="Raleway"/>
                <a:ea typeface="Raleway"/>
                <a:cs typeface="Raleway"/>
                <a:sym typeface="Raleway"/>
              </a:rPr>
              <a:t> a scalable framework for future talent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2879162" y="4371065"/>
            <a:ext cx="3785031" cy="378503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7" name="Group 7"/>
          <p:cNvGrpSpPr/>
          <p:nvPr/>
        </p:nvGrpSpPr>
        <p:grpSpPr>
          <a:xfrm>
            <a:off x="7251485" y="4371065"/>
            <a:ext cx="3785031" cy="37850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nvGrpSpPr>
          <p:cNvPr id="10" name="Group 10"/>
          <p:cNvGrpSpPr/>
          <p:nvPr/>
        </p:nvGrpSpPr>
        <p:grpSpPr>
          <a:xfrm>
            <a:off x="11623807" y="4371065"/>
            <a:ext cx="3785031" cy="37850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sp>
        <p:nvSpPr>
          <p:cNvPr id="13" name="Freeform 13"/>
          <p:cNvSpPr/>
          <p:nvPr/>
        </p:nvSpPr>
        <p:spPr>
          <a:xfrm>
            <a:off x="-3939574" y="2139641"/>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6" name="Group 16"/>
          <p:cNvGrpSpPr/>
          <p:nvPr/>
        </p:nvGrpSpPr>
        <p:grpSpPr>
          <a:xfrm>
            <a:off x="17579417" y="8585700"/>
            <a:ext cx="1075518" cy="708583"/>
            <a:chOff x="0" y="0"/>
            <a:chExt cx="283264" cy="186623"/>
          </a:xfrm>
        </p:grpSpPr>
        <p:sp>
          <p:nvSpPr>
            <p:cNvPr id="17" name="Freeform 1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8" name="TextBox 1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9" name="TextBox 19"/>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04</a:t>
            </a:r>
          </a:p>
        </p:txBody>
      </p:sp>
      <p:sp>
        <p:nvSpPr>
          <p:cNvPr id="20" name="TextBox 20"/>
          <p:cNvSpPr txBox="1"/>
          <p:nvPr/>
        </p:nvSpPr>
        <p:spPr>
          <a:xfrm>
            <a:off x="6451232" y="2282516"/>
            <a:ext cx="5385535" cy="1122037"/>
          </a:xfrm>
          <a:prstGeom prst="rect">
            <a:avLst/>
          </a:prstGeom>
        </p:spPr>
        <p:txBody>
          <a:bodyPr lIns="0" tIns="0" rIns="0" bIns="0" rtlCol="0" anchor="t">
            <a:spAutoFit/>
          </a:bodyPr>
          <a:lstStyle/>
          <a:p>
            <a:pPr algn="ctr">
              <a:lnSpc>
                <a:spcPts val="8315"/>
              </a:lnSpc>
            </a:pPr>
            <a:r>
              <a:rPr lang="en-US" sz="8315" b="1" dirty="0">
                <a:solidFill>
                  <a:srgbClr val="FFFFFF"/>
                </a:solidFill>
                <a:latin typeface="Bebas Neue Bold"/>
                <a:ea typeface="Bebas Neue Bold"/>
                <a:cs typeface="Bebas Neue Bold"/>
                <a:sym typeface="Bebas Neue Bold"/>
              </a:rPr>
              <a:t>Tools for </a:t>
            </a:r>
          </a:p>
        </p:txBody>
      </p:sp>
      <p:sp>
        <p:nvSpPr>
          <p:cNvPr id="21" name="TextBox 21"/>
          <p:cNvSpPr txBox="1"/>
          <p:nvPr/>
        </p:nvSpPr>
        <p:spPr>
          <a:xfrm>
            <a:off x="6451232" y="3249026"/>
            <a:ext cx="5385535" cy="1122039"/>
          </a:xfrm>
          <a:prstGeom prst="rect">
            <a:avLst/>
          </a:prstGeom>
        </p:spPr>
        <p:txBody>
          <a:bodyPr lIns="0" tIns="0" rIns="0" bIns="0" rtlCol="0" anchor="t">
            <a:spAutoFit/>
          </a:bodyPr>
          <a:lstStyle/>
          <a:p>
            <a:pPr algn="ctr">
              <a:lnSpc>
                <a:spcPts val="8315"/>
              </a:lnSpc>
            </a:pPr>
            <a:r>
              <a:rPr lang="en-US" sz="8315" b="1">
                <a:solidFill>
                  <a:srgbClr val="D563A1"/>
                </a:solidFill>
                <a:latin typeface="Bebas Neue Bold"/>
                <a:ea typeface="Bebas Neue Bold"/>
                <a:cs typeface="Bebas Neue Bold"/>
                <a:sym typeface="Bebas Neue Bold"/>
              </a:rPr>
              <a:t>Data Analysis</a:t>
            </a:r>
          </a:p>
        </p:txBody>
      </p:sp>
      <p:sp>
        <p:nvSpPr>
          <p:cNvPr id="22" name="TextBox 22"/>
          <p:cNvSpPr txBox="1"/>
          <p:nvPr/>
        </p:nvSpPr>
        <p:spPr>
          <a:xfrm>
            <a:off x="3696599" y="5593119"/>
            <a:ext cx="2437823" cy="2046714"/>
          </a:xfrm>
          <a:prstGeom prst="rect">
            <a:avLst/>
          </a:prstGeom>
        </p:spPr>
        <p:txBody>
          <a:bodyPr lIns="0" tIns="0" rIns="0" bIns="0" rtlCol="0" anchor="t">
            <a:spAutoFit/>
          </a:bodyPr>
          <a:lstStyle/>
          <a:p>
            <a:r>
              <a:rPr lang="en-US" sz="1900" dirty="0">
                <a:solidFill>
                  <a:schemeClr val="bg1"/>
                </a:solidFill>
              </a:rPr>
              <a:t>Used for pivot analysis, cleaning, and exploratory data visualization.</a:t>
            </a:r>
            <a:br>
              <a:rPr lang="en-US" sz="1900" dirty="0">
                <a:solidFill>
                  <a:schemeClr val="bg1"/>
                </a:solidFill>
              </a:rPr>
            </a:br>
            <a:r>
              <a:rPr lang="en-US" sz="1900" dirty="0">
                <a:solidFill>
                  <a:schemeClr val="bg1"/>
                </a:solidFill>
              </a:rPr>
              <a:t>Also powered the executive dashboard with KPIs and slicers.</a:t>
            </a:r>
          </a:p>
        </p:txBody>
      </p:sp>
      <p:sp>
        <p:nvSpPr>
          <p:cNvPr id="23" name="TextBox 23"/>
          <p:cNvSpPr txBox="1"/>
          <p:nvPr/>
        </p:nvSpPr>
        <p:spPr>
          <a:xfrm>
            <a:off x="8075432" y="5593119"/>
            <a:ext cx="2437823" cy="2046714"/>
          </a:xfrm>
          <a:prstGeom prst="rect">
            <a:avLst/>
          </a:prstGeom>
        </p:spPr>
        <p:txBody>
          <a:bodyPr lIns="0" tIns="0" rIns="0" bIns="0" rtlCol="0" anchor="t">
            <a:spAutoFit/>
          </a:bodyPr>
          <a:lstStyle/>
          <a:p>
            <a:r>
              <a:rPr lang="en-US" sz="1900" dirty="0">
                <a:solidFill>
                  <a:schemeClr val="bg1"/>
                </a:solidFill>
              </a:rPr>
              <a:t>Ran queries to extract patterns from cleaned survey responses.</a:t>
            </a:r>
            <a:br>
              <a:rPr lang="en-US" sz="1900" dirty="0">
                <a:solidFill>
                  <a:schemeClr val="bg1"/>
                </a:solidFill>
              </a:rPr>
            </a:br>
            <a:r>
              <a:rPr lang="en-US" sz="1900" dirty="0">
                <a:solidFill>
                  <a:schemeClr val="bg1"/>
                </a:solidFill>
              </a:rPr>
              <a:t>Helped validate trends and answer business questions with precision.</a:t>
            </a:r>
          </a:p>
        </p:txBody>
      </p:sp>
      <p:sp>
        <p:nvSpPr>
          <p:cNvPr id="24" name="TextBox 24"/>
          <p:cNvSpPr txBox="1"/>
          <p:nvPr/>
        </p:nvSpPr>
        <p:spPr>
          <a:xfrm>
            <a:off x="12386263" y="5705301"/>
            <a:ext cx="2437823" cy="1823833"/>
          </a:xfrm>
          <a:prstGeom prst="rect">
            <a:avLst/>
          </a:prstGeom>
        </p:spPr>
        <p:txBody>
          <a:bodyPr lIns="0" tIns="0" rIns="0" bIns="0" rtlCol="0" anchor="t">
            <a:spAutoFit/>
          </a:bodyPr>
          <a:lstStyle/>
          <a:p>
            <a:pPr>
              <a:lnSpc>
                <a:spcPts val="2436"/>
              </a:lnSpc>
              <a:spcBef>
                <a:spcPct val="0"/>
              </a:spcBef>
            </a:pPr>
            <a:r>
              <a:rPr lang="en-US" sz="1900" dirty="0">
                <a:solidFill>
                  <a:schemeClr val="bg1"/>
                </a:solidFill>
              </a:rPr>
              <a:t>Delivered functional dashboards for HR and Recruitment insights.</a:t>
            </a:r>
            <a:br>
              <a:rPr lang="en-US" sz="1900" dirty="0">
                <a:solidFill>
                  <a:schemeClr val="bg1"/>
                </a:solidFill>
              </a:rPr>
            </a:br>
            <a:r>
              <a:rPr lang="en-US" sz="1900" dirty="0">
                <a:solidFill>
                  <a:schemeClr val="bg1"/>
                </a:solidFill>
              </a:rPr>
              <a:t>Included slicers and KPIs tailored to different stakeholder needs</a:t>
            </a:r>
          </a:p>
        </p:txBody>
      </p:sp>
      <p:sp>
        <p:nvSpPr>
          <p:cNvPr id="25" name="Freeform 25"/>
          <p:cNvSpPr/>
          <p:nvPr/>
        </p:nvSpPr>
        <p:spPr>
          <a:xfrm>
            <a:off x="14913343" y="2275928"/>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07700" y="5139433"/>
            <a:ext cx="1938327" cy="357735"/>
          </a:xfrm>
          <a:prstGeom prst="rect">
            <a:avLst/>
          </a:prstGeom>
        </p:spPr>
        <p:txBody>
          <a:bodyPr lIns="0" tIns="0" rIns="0" bIns="0" rtlCol="0" anchor="t">
            <a:spAutoFit/>
          </a:bodyPr>
          <a:lstStyle/>
          <a:p>
            <a:pPr algn="l">
              <a:lnSpc>
                <a:spcPts val="2856"/>
              </a:lnSpc>
              <a:spcBef>
                <a:spcPct val="0"/>
              </a:spcBef>
            </a:pPr>
            <a:r>
              <a:rPr lang="en-US" sz="2040" b="1">
                <a:solidFill>
                  <a:srgbClr val="D563A1"/>
                </a:solidFill>
                <a:latin typeface="Raleway Bold"/>
                <a:ea typeface="Raleway Bold"/>
                <a:cs typeface="Raleway Bold"/>
                <a:sym typeface="Raleway Bold"/>
              </a:rPr>
              <a:t>Spreadsheets</a:t>
            </a:r>
          </a:p>
        </p:txBody>
      </p:sp>
      <p:sp>
        <p:nvSpPr>
          <p:cNvPr id="27" name="TextBox 27"/>
          <p:cNvSpPr txBox="1"/>
          <p:nvPr/>
        </p:nvSpPr>
        <p:spPr>
          <a:xfrm>
            <a:off x="8075432" y="5139433"/>
            <a:ext cx="2271131" cy="331694"/>
          </a:xfrm>
          <a:prstGeom prst="rect">
            <a:avLst/>
          </a:prstGeom>
        </p:spPr>
        <p:txBody>
          <a:bodyPr lIns="0" tIns="0" rIns="0" bIns="0" rtlCol="0" anchor="t">
            <a:spAutoFit/>
          </a:bodyPr>
          <a:lstStyle/>
          <a:p>
            <a:pPr algn="l">
              <a:lnSpc>
                <a:spcPts val="2848"/>
              </a:lnSpc>
              <a:spcBef>
                <a:spcPct val="0"/>
              </a:spcBef>
            </a:pPr>
            <a:r>
              <a:rPr lang="en-US" sz="2034" b="1" dirty="0">
                <a:solidFill>
                  <a:srgbClr val="D563A1"/>
                </a:solidFill>
                <a:latin typeface="Raleway Bold"/>
                <a:ea typeface="Raleway Bold"/>
                <a:cs typeface="Raleway Bold"/>
                <a:sym typeface="Raleway Bold"/>
              </a:rPr>
              <a:t>SQL(MYSQL)</a:t>
            </a:r>
          </a:p>
        </p:txBody>
      </p:sp>
      <p:sp>
        <p:nvSpPr>
          <p:cNvPr id="28" name="TextBox 28"/>
          <p:cNvSpPr txBox="1"/>
          <p:nvPr/>
        </p:nvSpPr>
        <p:spPr>
          <a:xfrm>
            <a:off x="12386263" y="5251615"/>
            <a:ext cx="2743966" cy="341504"/>
          </a:xfrm>
          <a:prstGeom prst="rect">
            <a:avLst/>
          </a:prstGeom>
        </p:spPr>
        <p:txBody>
          <a:bodyPr lIns="0" tIns="0" rIns="0" bIns="0" rtlCol="0" anchor="t">
            <a:spAutoFit/>
          </a:bodyPr>
          <a:lstStyle/>
          <a:p>
            <a:pPr algn="l">
              <a:lnSpc>
                <a:spcPts val="2856"/>
              </a:lnSpc>
              <a:spcBef>
                <a:spcPct val="0"/>
              </a:spcBef>
            </a:pPr>
            <a:r>
              <a:rPr lang="en-US" sz="2040" b="1" dirty="0">
                <a:solidFill>
                  <a:srgbClr val="D563A1"/>
                </a:solidFill>
                <a:latin typeface="Raleway Bold"/>
                <a:ea typeface="Raleway Bold"/>
                <a:cs typeface="Raleway Bold"/>
                <a:sym typeface="Raleway Bold"/>
              </a:rPr>
              <a:t>Power BI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8" name="TextBox 8"/>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9" name="Group 9"/>
          <p:cNvGrpSpPr/>
          <p:nvPr/>
        </p:nvGrpSpPr>
        <p:grpSpPr>
          <a:xfrm>
            <a:off x="17579417" y="8585700"/>
            <a:ext cx="1075518" cy="708583"/>
            <a:chOff x="0" y="0"/>
            <a:chExt cx="283264" cy="186623"/>
          </a:xfrm>
        </p:grpSpPr>
        <p:sp>
          <p:nvSpPr>
            <p:cNvPr id="10" name="Freeform 10"/>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1" name="TextBox 11"/>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2" name="TextBox 12"/>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05</a:t>
            </a:r>
          </a:p>
        </p:txBody>
      </p:sp>
      <p:grpSp>
        <p:nvGrpSpPr>
          <p:cNvPr id="80" name="Group 79">
            <a:extLst>
              <a:ext uri="{FF2B5EF4-FFF2-40B4-BE49-F238E27FC236}">
                <a16:creationId xmlns:a16="http://schemas.microsoft.com/office/drawing/2014/main" id="{8124DD66-3BCE-AA98-77F0-522CB9749273}"/>
              </a:ext>
            </a:extLst>
          </p:cNvPr>
          <p:cNvGrpSpPr/>
          <p:nvPr/>
        </p:nvGrpSpPr>
        <p:grpSpPr>
          <a:xfrm>
            <a:off x="3008425" y="369254"/>
            <a:ext cx="10072176" cy="1812203"/>
            <a:chOff x="2983726" y="360308"/>
            <a:chExt cx="9982201" cy="1929571"/>
          </a:xfrm>
        </p:grpSpPr>
        <p:sp>
          <p:nvSpPr>
            <p:cNvPr id="13" name="TextBox 13"/>
            <p:cNvSpPr txBox="1"/>
            <p:nvPr/>
          </p:nvSpPr>
          <p:spPr>
            <a:xfrm>
              <a:off x="2983726" y="360308"/>
              <a:ext cx="9982201" cy="1064394"/>
            </a:xfrm>
            <a:prstGeom prst="rect">
              <a:avLst/>
            </a:prstGeom>
          </p:spPr>
          <p:txBody>
            <a:bodyPr wrap="square" lIns="0" tIns="0" rIns="0" bIns="0" rtlCol="0" anchor="t">
              <a:spAutoFit/>
            </a:bodyPr>
            <a:lstStyle/>
            <a:p>
              <a:pPr algn="ctr">
                <a:lnSpc>
                  <a:spcPts val="8315"/>
                </a:lnSpc>
              </a:pPr>
              <a:r>
                <a:rPr lang="en-US" sz="8315" b="1" dirty="0">
                  <a:solidFill>
                    <a:srgbClr val="FFFFFF"/>
                  </a:solidFill>
                  <a:latin typeface="Bebas Neue Bold"/>
                  <a:ea typeface="Bebas Neue Bold"/>
                  <a:cs typeface="Bebas Neue Bold"/>
                  <a:sym typeface="Bebas Neue Bold"/>
                </a:rPr>
                <a:t>Understanding the problem </a:t>
              </a:r>
            </a:p>
          </p:txBody>
        </p:sp>
        <p:sp>
          <p:nvSpPr>
            <p:cNvPr id="14" name="TextBox 14"/>
            <p:cNvSpPr txBox="1"/>
            <p:nvPr/>
          </p:nvSpPr>
          <p:spPr>
            <a:xfrm>
              <a:off x="3380590" y="1225485"/>
              <a:ext cx="8991600" cy="1064394"/>
            </a:xfrm>
            <a:prstGeom prst="rect">
              <a:avLst/>
            </a:prstGeom>
          </p:spPr>
          <p:txBody>
            <a:bodyPr wrap="square" lIns="0" tIns="0" rIns="0" bIns="0" rtlCol="0" anchor="t">
              <a:spAutoFit/>
            </a:bodyPr>
            <a:lstStyle/>
            <a:p>
              <a:pPr algn="ctr">
                <a:lnSpc>
                  <a:spcPts val="8315"/>
                </a:lnSpc>
              </a:pPr>
              <a:r>
                <a:rPr lang="en-US" sz="7500" b="1" dirty="0">
                  <a:solidFill>
                    <a:srgbClr val="D563A1"/>
                  </a:solidFill>
                  <a:latin typeface="Bebas Neue Bold"/>
                  <a:ea typeface="Bebas Neue Bold"/>
                  <a:cs typeface="Bebas Neue Bold"/>
                  <a:sym typeface="Bebas Neue Bold"/>
                </a:rPr>
                <a:t>Career aspirations-5w1h</a:t>
              </a:r>
            </a:p>
          </p:txBody>
        </p:sp>
      </p:grpSp>
      <p:grpSp>
        <p:nvGrpSpPr>
          <p:cNvPr id="35" name="Group 34">
            <a:extLst>
              <a:ext uri="{FF2B5EF4-FFF2-40B4-BE49-F238E27FC236}">
                <a16:creationId xmlns:a16="http://schemas.microsoft.com/office/drawing/2014/main" id="{A70DD2BC-8BC1-460A-FDB1-6583D06E406D}"/>
              </a:ext>
            </a:extLst>
          </p:cNvPr>
          <p:cNvGrpSpPr/>
          <p:nvPr/>
        </p:nvGrpSpPr>
        <p:grpSpPr>
          <a:xfrm>
            <a:off x="6046162" y="2386232"/>
            <a:ext cx="5762503" cy="3294823"/>
            <a:chOff x="1137" y="2154918"/>
            <a:chExt cx="7076245" cy="4060200"/>
          </a:xfrm>
        </p:grpSpPr>
        <p:grpSp>
          <p:nvGrpSpPr>
            <p:cNvPr id="36" name="Group 20">
              <a:extLst>
                <a:ext uri="{FF2B5EF4-FFF2-40B4-BE49-F238E27FC236}">
                  <a16:creationId xmlns:a16="http://schemas.microsoft.com/office/drawing/2014/main" id="{ABF95871-F05A-5EEA-F698-4F07AAFF0C71}"/>
                </a:ext>
              </a:extLst>
            </p:cNvPr>
            <p:cNvGrpSpPr/>
            <p:nvPr/>
          </p:nvGrpSpPr>
          <p:grpSpPr>
            <a:xfrm>
              <a:off x="529594" y="2527011"/>
              <a:ext cx="6547788" cy="3688107"/>
              <a:chOff x="0" y="0"/>
              <a:chExt cx="1724520" cy="971353"/>
            </a:xfrm>
          </p:grpSpPr>
          <p:sp>
            <p:nvSpPr>
              <p:cNvPr id="42" name="Freeform 21">
                <a:extLst>
                  <a:ext uri="{FF2B5EF4-FFF2-40B4-BE49-F238E27FC236}">
                    <a16:creationId xmlns:a16="http://schemas.microsoft.com/office/drawing/2014/main" id="{740CE750-D720-1EC3-BB53-3257C6197F55}"/>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43" name="TextBox 22">
                <a:extLst>
                  <a:ext uri="{FF2B5EF4-FFF2-40B4-BE49-F238E27FC236}">
                    <a16:creationId xmlns:a16="http://schemas.microsoft.com/office/drawing/2014/main" id="{9DCC6C76-A35D-4955-451E-1F31DE74BD26}"/>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37" name="TextBox 23">
              <a:extLst>
                <a:ext uri="{FF2B5EF4-FFF2-40B4-BE49-F238E27FC236}">
                  <a16:creationId xmlns:a16="http://schemas.microsoft.com/office/drawing/2014/main" id="{42A94046-9BE2-4DC9-9B4E-DEAFA8718260}"/>
                </a:ext>
              </a:extLst>
            </p:cNvPr>
            <p:cNvSpPr txBox="1"/>
            <p:nvPr/>
          </p:nvSpPr>
          <p:spPr>
            <a:xfrm>
              <a:off x="1501696" y="3622519"/>
              <a:ext cx="5225334" cy="2275632"/>
            </a:xfrm>
            <a:prstGeom prst="rect">
              <a:avLst/>
            </a:prstGeom>
          </p:spPr>
          <p:txBody>
            <a:bodyPr wrap="square" lIns="0" tIns="0" rIns="0" bIns="0" rtlCol="0" anchor="t">
              <a:spAutoFit/>
            </a:bodyPr>
            <a:lstStyle/>
            <a:p>
              <a:r>
                <a:rPr lang="en-US" sz="2400" dirty="0">
                  <a:solidFill>
                    <a:schemeClr val="bg1"/>
                  </a:solidFill>
                </a:rPr>
                <a:t>A growing mismatch between </a:t>
              </a:r>
              <a:r>
                <a:rPr lang="en-US" sz="2400" dirty="0" err="1">
                  <a:solidFill>
                    <a:schemeClr val="bg1"/>
                  </a:solidFill>
                </a:rPr>
                <a:t>GenZ’s</a:t>
              </a:r>
              <a:r>
                <a:rPr lang="en-US" sz="2400" dirty="0">
                  <a:solidFill>
                    <a:schemeClr val="bg1"/>
                  </a:solidFill>
                </a:rPr>
                <a:t> career goals (purpose, flexibility, growth, mental well- being) and what most employers currently offer</a:t>
              </a:r>
            </a:p>
          </p:txBody>
        </p:sp>
        <p:sp>
          <p:nvSpPr>
            <p:cNvPr id="38" name="TextBox 24">
              <a:extLst>
                <a:ext uri="{FF2B5EF4-FFF2-40B4-BE49-F238E27FC236}">
                  <a16:creationId xmlns:a16="http://schemas.microsoft.com/office/drawing/2014/main" id="{E390D213-2A00-2052-D2DF-7C6210629B29}"/>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WHAT</a:t>
              </a:r>
            </a:p>
          </p:txBody>
        </p:sp>
        <p:grpSp>
          <p:nvGrpSpPr>
            <p:cNvPr id="39" name="Group 25">
              <a:extLst>
                <a:ext uri="{FF2B5EF4-FFF2-40B4-BE49-F238E27FC236}">
                  <a16:creationId xmlns:a16="http://schemas.microsoft.com/office/drawing/2014/main" id="{65AC5CF9-A6D5-43D9-70F7-3C296C163F4D}"/>
                </a:ext>
              </a:extLst>
            </p:cNvPr>
            <p:cNvGrpSpPr/>
            <p:nvPr/>
          </p:nvGrpSpPr>
          <p:grpSpPr>
            <a:xfrm>
              <a:off x="1137" y="2154918"/>
              <a:ext cx="1216595" cy="1216595"/>
              <a:chOff x="0" y="0"/>
              <a:chExt cx="812800" cy="812800"/>
            </a:xfrm>
          </p:grpSpPr>
          <p:sp>
            <p:nvSpPr>
              <p:cNvPr id="40" name="Freeform 26">
                <a:extLst>
                  <a:ext uri="{FF2B5EF4-FFF2-40B4-BE49-F238E27FC236}">
                    <a16:creationId xmlns:a16="http://schemas.microsoft.com/office/drawing/2014/main" id="{B005F8F2-0255-D2FC-FC24-50B4F8CFDEC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41" name="TextBox 27">
                <a:extLst>
                  <a:ext uri="{FF2B5EF4-FFF2-40B4-BE49-F238E27FC236}">
                    <a16:creationId xmlns:a16="http://schemas.microsoft.com/office/drawing/2014/main" id="{3D691F15-5FE9-989B-A206-FB5933B53A28}"/>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nvGrpSpPr>
          <p:cNvPr id="117" name="Group 116">
            <a:extLst>
              <a:ext uri="{FF2B5EF4-FFF2-40B4-BE49-F238E27FC236}">
                <a16:creationId xmlns:a16="http://schemas.microsoft.com/office/drawing/2014/main" id="{DFFAF17C-88D7-1096-7D3B-F8C25A73DC5C}"/>
              </a:ext>
            </a:extLst>
          </p:cNvPr>
          <p:cNvGrpSpPr/>
          <p:nvPr/>
        </p:nvGrpSpPr>
        <p:grpSpPr>
          <a:xfrm>
            <a:off x="11808665" y="2366017"/>
            <a:ext cx="5762503" cy="3294823"/>
            <a:chOff x="1137" y="2154918"/>
            <a:chExt cx="7076245" cy="4060200"/>
          </a:xfrm>
        </p:grpSpPr>
        <p:grpSp>
          <p:nvGrpSpPr>
            <p:cNvPr id="118" name="Group 20">
              <a:extLst>
                <a:ext uri="{FF2B5EF4-FFF2-40B4-BE49-F238E27FC236}">
                  <a16:creationId xmlns:a16="http://schemas.microsoft.com/office/drawing/2014/main" id="{4D4D7723-97F5-CC30-EC31-BDC8861230D2}"/>
                </a:ext>
              </a:extLst>
            </p:cNvPr>
            <p:cNvGrpSpPr/>
            <p:nvPr/>
          </p:nvGrpSpPr>
          <p:grpSpPr>
            <a:xfrm>
              <a:off x="529594" y="2527011"/>
              <a:ext cx="6547788" cy="3688107"/>
              <a:chOff x="0" y="0"/>
              <a:chExt cx="1724520" cy="971353"/>
            </a:xfrm>
          </p:grpSpPr>
          <p:sp>
            <p:nvSpPr>
              <p:cNvPr id="124" name="Freeform 21">
                <a:extLst>
                  <a:ext uri="{FF2B5EF4-FFF2-40B4-BE49-F238E27FC236}">
                    <a16:creationId xmlns:a16="http://schemas.microsoft.com/office/drawing/2014/main" id="{43350DF8-E78D-3671-70F1-A203668576C3}"/>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25" name="TextBox 22">
                <a:extLst>
                  <a:ext uri="{FF2B5EF4-FFF2-40B4-BE49-F238E27FC236}">
                    <a16:creationId xmlns:a16="http://schemas.microsoft.com/office/drawing/2014/main" id="{A16844DF-0686-FBFD-344C-CF2DCCD7F1F9}"/>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19" name="TextBox 23">
              <a:extLst>
                <a:ext uri="{FF2B5EF4-FFF2-40B4-BE49-F238E27FC236}">
                  <a16:creationId xmlns:a16="http://schemas.microsoft.com/office/drawing/2014/main" id="{095DBB7E-36ED-847B-87BA-8C8FED8B831C}"/>
                </a:ext>
              </a:extLst>
            </p:cNvPr>
            <p:cNvSpPr txBox="1"/>
            <p:nvPr/>
          </p:nvSpPr>
          <p:spPr>
            <a:xfrm>
              <a:off x="1501696" y="3622519"/>
              <a:ext cx="5225334" cy="1820507"/>
            </a:xfrm>
            <a:prstGeom prst="rect">
              <a:avLst/>
            </a:prstGeom>
          </p:spPr>
          <p:txBody>
            <a:bodyPr wrap="square" lIns="0" tIns="0" rIns="0" bIns="0" rtlCol="0" anchor="t">
              <a:spAutoFit/>
            </a:bodyPr>
            <a:lstStyle/>
            <a:p>
              <a:r>
                <a:rPr lang="en-US" sz="2400" dirty="0">
                  <a:solidFill>
                    <a:schemeClr val="bg1"/>
                  </a:solidFill>
                </a:rPr>
                <a:t>In the evolving post-pandemic job market shaped by digital transformation, economic shifts, and career uncertainty</a:t>
              </a:r>
            </a:p>
          </p:txBody>
        </p:sp>
        <p:sp>
          <p:nvSpPr>
            <p:cNvPr id="120" name="TextBox 24">
              <a:extLst>
                <a:ext uri="{FF2B5EF4-FFF2-40B4-BE49-F238E27FC236}">
                  <a16:creationId xmlns:a16="http://schemas.microsoft.com/office/drawing/2014/main" id="{055F0CB2-3DD1-51E5-DB61-B9FE0F1C084C}"/>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a:t>
              </a:r>
              <a:r>
                <a:rPr lang="en-IN" sz="2700" b="1" dirty="0">
                  <a:solidFill>
                    <a:schemeClr val="bg1"/>
                  </a:solidFill>
                  <a:ea typeface="Raleway Bold"/>
                  <a:cs typeface="Raleway Bold"/>
                  <a:sym typeface="Raleway Bold"/>
                </a:rPr>
                <a:t>HEN</a:t>
              </a:r>
              <a:endParaRPr lang="en-US" sz="2700" b="1" dirty="0">
                <a:solidFill>
                  <a:schemeClr val="bg1"/>
                </a:solidFill>
                <a:ea typeface="Raleway Bold"/>
                <a:cs typeface="Raleway Bold"/>
                <a:sym typeface="Raleway Bold"/>
              </a:endParaRPr>
            </a:p>
          </p:txBody>
        </p:sp>
        <p:grpSp>
          <p:nvGrpSpPr>
            <p:cNvPr id="121" name="Group 25">
              <a:extLst>
                <a:ext uri="{FF2B5EF4-FFF2-40B4-BE49-F238E27FC236}">
                  <a16:creationId xmlns:a16="http://schemas.microsoft.com/office/drawing/2014/main" id="{4D493C62-A812-1D40-F9B0-ADBB62377BD2}"/>
                </a:ext>
              </a:extLst>
            </p:cNvPr>
            <p:cNvGrpSpPr/>
            <p:nvPr/>
          </p:nvGrpSpPr>
          <p:grpSpPr>
            <a:xfrm>
              <a:off x="1137" y="2154918"/>
              <a:ext cx="1216595" cy="1216595"/>
              <a:chOff x="0" y="0"/>
              <a:chExt cx="812800" cy="812800"/>
            </a:xfrm>
          </p:grpSpPr>
          <p:sp>
            <p:nvSpPr>
              <p:cNvPr id="122" name="Freeform 26">
                <a:extLst>
                  <a:ext uri="{FF2B5EF4-FFF2-40B4-BE49-F238E27FC236}">
                    <a16:creationId xmlns:a16="http://schemas.microsoft.com/office/drawing/2014/main" id="{C2EEA3F7-5CD9-CEFF-1863-CF187C9991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23" name="TextBox 27">
                <a:extLst>
                  <a:ext uri="{FF2B5EF4-FFF2-40B4-BE49-F238E27FC236}">
                    <a16:creationId xmlns:a16="http://schemas.microsoft.com/office/drawing/2014/main" id="{89EB78A7-B83B-B82F-BE25-8964303F89F7}"/>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nvGrpSpPr>
          <p:cNvPr id="126" name="Group 125">
            <a:extLst>
              <a:ext uri="{FF2B5EF4-FFF2-40B4-BE49-F238E27FC236}">
                <a16:creationId xmlns:a16="http://schemas.microsoft.com/office/drawing/2014/main" id="{B88B9A75-8035-0CEC-4B46-0CCDA619D9AB}"/>
              </a:ext>
            </a:extLst>
          </p:cNvPr>
          <p:cNvGrpSpPr/>
          <p:nvPr/>
        </p:nvGrpSpPr>
        <p:grpSpPr>
          <a:xfrm>
            <a:off x="267765" y="2347228"/>
            <a:ext cx="5762503" cy="3294823"/>
            <a:chOff x="1137" y="2154918"/>
            <a:chExt cx="7076245" cy="4060200"/>
          </a:xfrm>
        </p:grpSpPr>
        <p:grpSp>
          <p:nvGrpSpPr>
            <p:cNvPr id="127" name="Group 20">
              <a:extLst>
                <a:ext uri="{FF2B5EF4-FFF2-40B4-BE49-F238E27FC236}">
                  <a16:creationId xmlns:a16="http://schemas.microsoft.com/office/drawing/2014/main" id="{9D7EA924-DD81-95E6-89B7-2D2DBF124DE3}"/>
                </a:ext>
              </a:extLst>
            </p:cNvPr>
            <p:cNvGrpSpPr/>
            <p:nvPr/>
          </p:nvGrpSpPr>
          <p:grpSpPr>
            <a:xfrm>
              <a:off x="529594" y="2527011"/>
              <a:ext cx="6547788" cy="3688107"/>
              <a:chOff x="0" y="0"/>
              <a:chExt cx="1724520" cy="971353"/>
            </a:xfrm>
          </p:grpSpPr>
          <p:sp>
            <p:nvSpPr>
              <p:cNvPr id="133" name="Freeform 21">
                <a:extLst>
                  <a:ext uri="{FF2B5EF4-FFF2-40B4-BE49-F238E27FC236}">
                    <a16:creationId xmlns:a16="http://schemas.microsoft.com/office/drawing/2014/main" id="{C641B79C-9958-03FD-B1CF-0B8ECBB3AEBA}"/>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34" name="TextBox 22">
                <a:extLst>
                  <a:ext uri="{FF2B5EF4-FFF2-40B4-BE49-F238E27FC236}">
                    <a16:creationId xmlns:a16="http://schemas.microsoft.com/office/drawing/2014/main" id="{0F44D034-16BF-C77E-594C-1D4455E2BDBC}"/>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28" name="TextBox 23">
              <a:extLst>
                <a:ext uri="{FF2B5EF4-FFF2-40B4-BE49-F238E27FC236}">
                  <a16:creationId xmlns:a16="http://schemas.microsoft.com/office/drawing/2014/main" id="{4E4FA24E-32B5-B0AA-C28F-D1E22365B99E}"/>
                </a:ext>
              </a:extLst>
            </p:cNvPr>
            <p:cNvSpPr txBox="1"/>
            <p:nvPr/>
          </p:nvSpPr>
          <p:spPr>
            <a:xfrm>
              <a:off x="1501696" y="3622519"/>
              <a:ext cx="5225334" cy="2275632"/>
            </a:xfrm>
            <a:prstGeom prst="rect">
              <a:avLst/>
            </a:prstGeom>
          </p:spPr>
          <p:txBody>
            <a:bodyPr wrap="square" lIns="0" tIns="0" rIns="0" bIns="0" rtlCol="0" anchor="t">
              <a:spAutoFit/>
            </a:bodyPr>
            <a:lstStyle/>
            <a:p>
              <a:r>
                <a:rPr lang="en-US" sz="2400" dirty="0" err="1">
                  <a:solidFill>
                    <a:schemeClr val="bg1"/>
                  </a:solidFill>
                </a:rPr>
                <a:t>GenZ</a:t>
              </a:r>
              <a:r>
                <a:rPr lang="en-US" sz="2400" dirty="0">
                  <a:solidFill>
                    <a:schemeClr val="bg1"/>
                  </a:solidFill>
                </a:rPr>
                <a:t> individuals (born 1997–2012), especially from poor and middle-class backgrounds facing financial and social mobility challenges</a:t>
              </a:r>
            </a:p>
          </p:txBody>
        </p:sp>
        <p:sp>
          <p:nvSpPr>
            <p:cNvPr id="129" name="TextBox 24">
              <a:extLst>
                <a:ext uri="{FF2B5EF4-FFF2-40B4-BE49-F238E27FC236}">
                  <a16:creationId xmlns:a16="http://schemas.microsoft.com/office/drawing/2014/main" id="{4A4545A8-EF94-7D52-EC50-F5CBC3F9B704}"/>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a:t>
              </a:r>
              <a:r>
                <a:rPr lang="en-IN" sz="2700" b="1" dirty="0">
                  <a:solidFill>
                    <a:schemeClr val="bg1"/>
                  </a:solidFill>
                  <a:ea typeface="Raleway Bold"/>
                  <a:cs typeface="Raleway Bold"/>
                  <a:sym typeface="Raleway Bold"/>
                </a:rPr>
                <a:t>HO</a:t>
              </a:r>
              <a:endParaRPr lang="en-US" sz="2700" b="1" dirty="0">
                <a:solidFill>
                  <a:schemeClr val="bg1"/>
                </a:solidFill>
                <a:ea typeface="Raleway Bold"/>
                <a:cs typeface="Raleway Bold"/>
                <a:sym typeface="Raleway Bold"/>
              </a:endParaRPr>
            </a:p>
          </p:txBody>
        </p:sp>
        <p:grpSp>
          <p:nvGrpSpPr>
            <p:cNvPr id="130" name="Group 25">
              <a:extLst>
                <a:ext uri="{FF2B5EF4-FFF2-40B4-BE49-F238E27FC236}">
                  <a16:creationId xmlns:a16="http://schemas.microsoft.com/office/drawing/2014/main" id="{819BEB2F-16FA-8E91-C393-35258BA538F0}"/>
                </a:ext>
              </a:extLst>
            </p:cNvPr>
            <p:cNvGrpSpPr/>
            <p:nvPr/>
          </p:nvGrpSpPr>
          <p:grpSpPr>
            <a:xfrm>
              <a:off x="1137" y="2154918"/>
              <a:ext cx="1216595" cy="1216595"/>
              <a:chOff x="0" y="0"/>
              <a:chExt cx="812800" cy="812800"/>
            </a:xfrm>
          </p:grpSpPr>
          <p:sp>
            <p:nvSpPr>
              <p:cNvPr id="131" name="Freeform 26">
                <a:extLst>
                  <a:ext uri="{FF2B5EF4-FFF2-40B4-BE49-F238E27FC236}">
                    <a16:creationId xmlns:a16="http://schemas.microsoft.com/office/drawing/2014/main" id="{12D5AE0E-4946-F091-89F6-4D4240453B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32" name="TextBox 27">
                <a:extLst>
                  <a:ext uri="{FF2B5EF4-FFF2-40B4-BE49-F238E27FC236}">
                    <a16:creationId xmlns:a16="http://schemas.microsoft.com/office/drawing/2014/main" id="{CAB81A02-6F72-1989-435D-0941B628D28D}"/>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nvGrpSpPr>
          <p:cNvPr id="135" name="Group 134">
            <a:extLst>
              <a:ext uri="{FF2B5EF4-FFF2-40B4-BE49-F238E27FC236}">
                <a16:creationId xmlns:a16="http://schemas.microsoft.com/office/drawing/2014/main" id="{346540C5-09A2-AA10-3B80-1363CF909DD2}"/>
              </a:ext>
            </a:extLst>
          </p:cNvPr>
          <p:cNvGrpSpPr/>
          <p:nvPr/>
        </p:nvGrpSpPr>
        <p:grpSpPr>
          <a:xfrm>
            <a:off x="267765" y="6153374"/>
            <a:ext cx="5762503" cy="3294823"/>
            <a:chOff x="1137" y="2154918"/>
            <a:chExt cx="7076245" cy="4060200"/>
          </a:xfrm>
        </p:grpSpPr>
        <p:grpSp>
          <p:nvGrpSpPr>
            <p:cNvPr id="136" name="Group 20">
              <a:extLst>
                <a:ext uri="{FF2B5EF4-FFF2-40B4-BE49-F238E27FC236}">
                  <a16:creationId xmlns:a16="http://schemas.microsoft.com/office/drawing/2014/main" id="{E792CCB9-653C-4F14-EB56-9D8D7EEF5D87}"/>
                </a:ext>
              </a:extLst>
            </p:cNvPr>
            <p:cNvGrpSpPr/>
            <p:nvPr/>
          </p:nvGrpSpPr>
          <p:grpSpPr>
            <a:xfrm>
              <a:off x="529594" y="2527011"/>
              <a:ext cx="6547788" cy="3688107"/>
              <a:chOff x="0" y="0"/>
              <a:chExt cx="1724520" cy="971353"/>
            </a:xfrm>
          </p:grpSpPr>
          <p:sp>
            <p:nvSpPr>
              <p:cNvPr id="142" name="Freeform 21">
                <a:extLst>
                  <a:ext uri="{FF2B5EF4-FFF2-40B4-BE49-F238E27FC236}">
                    <a16:creationId xmlns:a16="http://schemas.microsoft.com/office/drawing/2014/main" id="{AF3D371B-490A-1A77-7B83-B06DADAD07BB}"/>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43" name="TextBox 22">
                <a:extLst>
                  <a:ext uri="{FF2B5EF4-FFF2-40B4-BE49-F238E27FC236}">
                    <a16:creationId xmlns:a16="http://schemas.microsoft.com/office/drawing/2014/main" id="{C0CA07DB-5C6B-B6A4-3BBE-B15C0E8356DC}"/>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37" name="TextBox 23">
              <a:extLst>
                <a:ext uri="{FF2B5EF4-FFF2-40B4-BE49-F238E27FC236}">
                  <a16:creationId xmlns:a16="http://schemas.microsoft.com/office/drawing/2014/main" id="{DA86285D-A84B-860E-EEFE-D551973CEC94}"/>
                </a:ext>
              </a:extLst>
            </p:cNvPr>
            <p:cNvSpPr txBox="1"/>
            <p:nvPr/>
          </p:nvSpPr>
          <p:spPr>
            <a:xfrm>
              <a:off x="1501696" y="3622519"/>
              <a:ext cx="5225334" cy="1820507"/>
            </a:xfrm>
            <a:prstGeom prst="rect">
              <a:avLst/>
            </a:prstGeom>
          </p:spPr>
          <p:txBody>
            <a:bodyPr wrap="square" lIns="0" tIns="0" rIns="0" bIns="0" rtlCol="0" anchor="t">
              <a:spAutoFit/>
            </a:bodyPr>
            <a:lstStyle/>
            <a:p>
              <a:r>
                <a:rPr lang="en-US" sz="2400" dirty="0">
                  <a:solidFill>
                    <a:schemeClr val="bg1"/>
                  </a:solidFill>
                </a:rPr>
                <a:t>Urban and rural areas across India (and beyond), with disparities in opportunity access, remote options, and local hiring trends</a:t>
              </a:r>
            </a:p>
          </p:txBody>
        </p:sp>
        <p:sp>
          <p:nvSpPr>
            <p:cNvPr id="138" name="TextBox 24">
              <a:extLst>
                <a:ext uri="{FF2B5EF4-FFF2-40B4-BE49-F238E27FC236}">
                  <a16:creationId xmlns:a16="http://schemas.microsoft.com/office/drawing/2014/main" id="{441E451A-195E-20AE-4081-1968FD433262}"/>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WHERE</a:t>
              </a:r>
            </a:p>
          </p:txBody>
        </p:sp>
        <p:grpSp>
          <p:nvGrpSpPr>
            <p:cNvPr id="139" name="Group 25">
              <a:extLst>
                <a:ext uri="{FF2B5EF4-FFF2-40B4-BE49-F238E27FC236}">
                  <a16:creationId xmlns:a16="http://schemas.microsoft.com/office/drawing/2014/main" id="{1A49485E-02F0-DF7F-45F8-897339ED008B}"/>
                </a:ext>
              </a:extLst>
            </p:cNvPr>
            <p:cNvGrpSpPr/>
            <p:nvPr/>
          </p:nvGrpSpPr>
          <p:grpSpPr>
            <a:xfrm>
              <a:off x="1137" y="2154918"/>
              <a:ext cx="1216595" cy="1216595"/>
              <a:chOff x="0" y="0"/>
              <a:chExt cx="812800" cy="812800"/>
            </a:xfrm>
          </p:grpSpPr>
          <p:sp>
            <p:nvSpPr>
              <p:cNvPr id="140" name="Freeform 26">
                <a:extLst>
                  <a:ext uri="{FF2B5EF4-FFF2-40B4-BE49-F238E27FC236}">
                    <a16:creationId xmlns:a16="http://schemas.microsoft.com/office/drawing/2014/main" id="{4DFD175A-30BE-CD7A-B2E5-B7BFCCE2DBE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41" name="TextBox 27">
                <a:extLst>
                  <a:ext uri="{FF2B5EF4-FFF2-40B4-BE49-F238E27FC236}">
                    <a16:creationId xmlns:a16="http://schemas.microsoft.com/office/drawing/2014/main" id="{A850AF83-71E7-2276-4333-7494BD472B1B}"/>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nvGrpSpPr>
          <p:cNvPr id="144" name="Group 143">
            <a:extLst>
              <a:ext uri="{FF2B5EF4-FFF2-40B4-BE49-F238E27FC236}">
                <a16:creationId xmlns:a16="http://schemas.microsoft.com/office/drawing/2014/main" id="{783BE62C-364E-6C63-7623-725AFECC5465}"/>
              </a:ext>
            </a:extLst>
          </p:cNvPr>
          <p:cNvGrpSpPr/>
          <p:nvPr/>
        </p:nvGrpSpPr>
        <p:grpSpPr>
          <a:xfrm>
            <a:off x="11845665" y="6080438"/>
            <a:ext cx="5762503" cy="3294823"/>
            <a:chOff x="1137" y="2154918"/>
            <a:chExt cx="7076245" cy="4060200"/>
          </a:xfrm>
        </p:grpSpPr>
        <p:grpSp>
          <p:nvGrpSpPr>
            <p:cNvPr id="145" name="Group 20">
              <a:extLst>
                <a:ext uri="{FF2B5EF4-FFF2-40B4-BE49-F238E27FC236}">
                  <a16:creationId xmlns:a16="http://schemas.microsoft.com/office/drawing/2014/main" id="{636C5E38-9F73-697F-9A52-6C32887CC35E}"/>
                </a:ext>
              </a:extLst>
            </p:cNvPr>
            <p:cNvGrpSpPr/>
            <p:nvPr/>
          </p:nvGrpSpPr>
          <p:grpSpPr>
            <a:xfrm>
              <a:off x="529594" y="2527011"/>
              <a:ext cx="6547788" cy="3688107"/>
              <a:chOff x="0" y="0"/>
              <a:chExt cx="1724520" cy="971353"/>
            </a:xfrm>
          </p:grpSpPr>
          <p:sp>
            <p:nvSpPr>
              <p:cNvPr id="151" name="Freeform 21">
                <a:extLst>
                  <a:ext uri="{FF2B5EF4-FFF2-40B4-BE49-F238E27FC236}">
                    <a16:creationId xmlns:a16="http://schemas.microsoft.com/office/drawing/2014/main" id="{C3B0D4B3-B806-4DB8-C3D4-5D210E67085C}"/>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52" name="TextBox 22">
                <a:extLst>
                  <a:ext uri="{FF2B5EF4-FFF2-40B4-BE49-F238E27FC236}">
                    <a16:creationId xmlns:a16="http://schemas.microsoft.com/office/drawing/2014/main" id="{7D9288BF-FCA2-3F82-9642-22E1AAEC190A}"/>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46" name="TextBox 23">
              <a:extLst>
                <a:ext uri="{FF2B5EF4-FFF2-40B4-BE49-F238E27FC236}">
                  <a16:creationId xmlns:a16="http://schemas.microsoft.com/office/drawing/2014/main" id="{46D33B10-8326-8B6E-6335-C7F258E3268C}"/>
                </a:ext>
              </a:extLst>
            </p:cNvPr>
            <p:cNvSpPr txBox="1"/>
            <p:nvPr/>
          </p:nvSpPr>
          <p:spPr>
            <a:xfrm>
              <a:off x="1501696" y="3622519"/>
              <a:ext cx="5225334" cy="2275632"/>
            </a:xfrm>
            <a:prstGeom prst="rect">
              <a:avLst/>
            </a:prstGeom>
          </p:spPr>
          <p:txBody>
            <a:bodyPr wrap="square" lIns="0" tIns="0" rIns="0" bIns="0" rtlCol="0" anchor="t">
              <a:spAutoFit/>
            </a:bodyPr>
            <a:lstStyle/>
            <a:p>
              <a:r>
                <a:rPr lang="en-US" sz="2400" dirty="0">
                  <a:solidFill>
                    <a:schemeClr val="bg1"/>
                  </a:solidFill>
                </a:rPr>
                <a:t>Through structured surveys using Google Sheets and data analysis using Excel, SQL, and Power BI—revealing patterns in </a:t>
              </a:r>
              <a:r>
                <a:rPr lang="en-US" sz="2400" dirty="0" err="1">
                  <a:solidFill>
                    <a:schemeClr val="bg1"/>
                  </a:solidFill>
                </a:rPr>
                <a:t>GenZ</a:t>
              </a:r>
              <a:r>
                <a:rPr lang="en-US" sz="2400" dirty="0">
                  <a:solidFill>
                    <a:schemeClr val="bg1"/>
                  </a:solidFill>
                </a:rPr>
                <a:t> preferences</a:t>
              </a:r>
            </a:p>
          </p:txBody>
        </p:sp>
        <p:sp>
          <p:nvSpPr>
            <p:cNvPr id="147" name="TextBox 24">
              <a:extLst>
                <a:ext uri="{FF2B5EF4-FFF2-40B4-BE49-F238E27FC236}">
                  <a16:creationId xmlns:a16="http://schemas.microsoft.com/office/drawing/2014/main" id="{47B8BCED-348D-16F4-46E9-649920D05546}"/>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HOW</a:t>
              </a:r>
            </a:p>
          </p:txBody>
        </p:sp>
        <p:grpSp>
          <p:nvGrpSpPr>
            <p:cNvPr id="148" name="Group 25">
              <a:extLst>
                <a:ext uri="{FF2B5EF4-FFF2-40B4-BE49-F238E27FC236}">
                  <a16:creationId xmlns:a16="http://schemas.microsoft.com/office/drawing/2014/main" id="{517A3580-5DE8-51DD-D05A-4C79C1408DC4}"/>
                </a:ext>
              </a:extLst>
            </p:cNvPr>
            <p:cNvGrpSpPr/>
            <p:nvPr/>
          </p:nvGrpSpPr>
          <p:grpSpPr>
            <a:xfrm>
              <a:off x="1137" y="2154918"/>
              <a:ext cx="1216595" cy="1216595"/>
              <a:chOff x="0" y="0"/>
              <a:chExt cx="812800" cy="812800"/>
            </a:xfrm>
          </p:grpSpPr>
          <p:sp>
            <p:nvSpPr>
              <p:cNvPr id="149" name="Freeform 26">
                <a:extLst>
                  <a:ext uri="{FF2B5EF4-FFF2-40B4-BE49-F238E27FC236}">
                    <a16:creationId xmlns:a16="http://schemas.microsoft.com/office/drawing/2014/main" id="{32B073FF-9192-D5A2-1791-ACFF12C4266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50" name="TextBox 27">
                <a:extLst>
                  <a:ext uri="{FF2B5EF4-FFF2-40B4-BE49-F238E27FC236}">
                    <a16:creationId xmlns:a16="http://schemas.microsoft.com/office/drawing/2014/main" id="{EB450875-9297-6CA4-E1AB-46A9936635BC}"/>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nvGrpSpPr>
          <p:cNvPr id="153" name="Group 152">
            <a:extLst>
              <a:ext uri="{FF2B5EF4-FFF2-40B4-BE49-F238E27FC236}">
                <a16:creationId xmlns:a16="http://schemas.microsoft.com/office/drawing/2014/main" id="{A1BFD5B8-6B7C-F7A4-C662-6F985E622B16}"/>
              </a:ext>
            </a:extLst>
          </p:cNvPr>
          <p:cNvGrpSpPr/>
          <p:nvPr/>
        </p:nvGrpSpPr>
        <p:grpSpPr>
          <a:xfrm>
            <a:off x="6001517" y="6107800"/>
            <a:ext cx="5762503" cy="3294823"/>
            <a:chOff x="1137" y="2154918"/>
            <a:chExt cx="7076245" cy="4060200"/>
          </a:xfrm>
        </p:grpSpPr>
        <p:grpSp>
          <p:nvGrpSpPr>
            <p:cNvPr id="154" name="Group 20">
              <a:extLst>
                <a:ext uri="{FF2B5EF4-FFF2-40B4-BE49-F238E27FC236}">
                  <a16:creationId xmlns:a16="http://schemas.microsoft.com/office/drawing/2014/main" id="{F5D8BF23-8D73-3C7D-12DD-B7C626F11CD4}"/>
                </a:ext>
              </a:extLst>
            </p:cNvPr>
            <p:cNvGrpSpPr/>
            <p:nvPr/>
          </p:nvGrpSpPr>
          <p:grpSpPr>
            <a:xfrm>
              <a:off x="529594" y="2527011"/>
              <a:ext cx="6547788" cy="3688107"/>
              <a:chOff x="0" y="0"/>
              <a:chExt cx="1724520" cy="971353"/>
            </a:xfrm>
          </p:grpSpPr>
          <p:sp>
            <p:nvSpPr>
              <p:cNvPr id="160" name="Freeform 21">
                <a:extLst>
                  <a:ext uri="{FF2B5EF4-FFF2-40B4-BE49-F238E27FC236}">
                    <a16:creationId xmlns:a16="http://schemas.microsoft.com/office/drawing/2014/main" id="{9A8A0360-11D3-A1AA-8EDE-7EA7B87BF7B0}"/>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61" name="TextBox 22">
                <a:extLst>
                  <a:ext uri="{FF2B5EF4-FFF2-40B4-BE49-F238E27FC236}">
                    <a16:creationId xmlns:a16="http://schemas.microsoft.com/office/drawing/2014/main" id="{7FF33871-FE6C-930D-430E-87ADCDDDD0D3}"/>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55" name="TextBox 23">
              <a:extLst>
                <a:ext uri="{FF2B5EF4-FFF2-40B4-BE49-F238E27FC236}">
                  <a16:creationId xmlns:a16="http://schemas.microsoft.com/office/drawing/2014/main" id="{42C7F250-668E-C7EC-C9AD-AB27DF51C29F}"/>
                </a:ext>
              </a:extLst>
            </p:cNvPr>
            <p:cNvSpPr txBox="1"/>
            <p:nvPr/>
          </p:nvSpPr>
          <p:spPr>
            <a:xfrm>
              <a:off x="1501696" y="3622519"/>
              <a:ext cx="5225334" cy="1820507"/>
            </a:xfrm>
            <a:prstGeom prst="rect">
              <a:avLst/>
            </a:prstGeom>
          </p:spPr>
          <p:txBody>
            <a:bodyPr wrap="square" lIns="0" tIns="0" rIns="0" bIns="0" rtlCol="0" anchor="t">
              <a:spAutoFit/>
            </a:bodyPr>
            <a:lstStyle/>
            <a:p>
              <a:r>
                <a:rPr lang="en-US" sz="2400" dirty="0">
                  <a:solidFill>
                    <a:schemeClr val="bg1"/>
                  </a:solidFill>
                </a:rPr>
                <a:t>Due to economic pressure, lack of mentorship, skills gaps, and a strong desire for work that feels meaningful and flexible.</a:t>
              </a:r>
            </a:p>
          </p:txBody>
        </p:sp>
        <p:sp>
          <p:nvSpPr>
            <p:cNvPr id="156" name="TextBox 24">
              <a:extLst>
                <a:ext uri="{FF2B5EF4-FFF2-40B4-BE49-F238E27FC236}">
                  <a16:creationId xmlns:a16="http://schemas.microsoft.com/office/drawing/2014/main" id="{AC8A21DF-39A5-DE13-E689-5DE25FF8A995}"/>
                </a:ext>
              </a:extLst>
            </p:cNvPr>
            <p:cNvSpPr txBox="1"/>
            <p:nvPr/>
          </p:nvSpPr>
          <p:spPr>
            <a:xfrm>
              <a:off x="1594327" y="3013778"/>
              <a:ext cx="3549605" cy="458288"/>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WHY</a:t>
              </a:r>
            </a:p>
          </p:txBody>
        </p:sp>
        <p:grpSp>
          <p:nvGrpSpPr>
            <p:cNvPr id="157" name="Group 25">
              <a:extLst>
                <a:ext uri="{FF2B5EF4-FFF2-40B4-BE49-F238E27FC236}">
                  <a16:creationId xmlns:a16="http://schemas.microsoft.com/office/drawing/2014/main" id="{27E256DE-655D-95EA-FE2F-4D5873A32562}"/>
                </a:ext>
              </a:extLst>
            </p:cNvPr>
            <p:cNvGrpSpPr/>
            <p:nvPr/>
          </p:nvGrpSpPr>
          <p:grpSpPr>
            <a:xfrm>
              <a:off x="1137" y="2154918"/>
              <a:ext cx="1216595" cy="1216595"/>
              <a:chOff x="0" y="0"/>
              <a:chExt cx="812800" cy="812800"/>
            </a:xfrm>
          </p:grpSpPr>
          <p:sp>
            <p:nvSpPr>
              <p:cNvPr id="158" name="Freeform 26">
                <a:extLst>
                  <a:ext uri="{FF2B5EF4-FFF2-40B4-BE49-F238E27FC236}">
                    <a16:creationId xmlns:a16="http://schemas.microsoft.com/office/drawing/2014/main" id="{9E994478-9D1C-2D6D-0924-30526FB97A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159" name="TextBox 27">
                <a:extLst>
                  <a:ext uri="{FF2B5EF4-FFF2-40B4-BE49-F238E27FC236}">
                    <a16:creationId xmlns:a16="http://schemas.microsoft.com/office/drawing/2014/main" id="{D6C86741-642D-11FF-E618-507928120AE6}"/>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p:cNvGrpSpPr/>
        <p:nvPr/>
      </p:nvGrpSpPr>
      <p:grpSpPr>
        <a:xfrm>
          <a:off x="0" y="0"/>
          <a:ext cx="0" cy="0"/>
          <a:chOff x="0" y="0"/>
          <a:chExt cx="0" cy="0"/>
        </a:xfrm>
      </p:grpSpPr>
      <p:sp>
        <p:nvSpPr>
          <p:cNvPr id="5" name="TextBox 5"/>
          <p:cNvSpPr txBox="1"/>
          <p:nvPr/>
        </p:nvSpPr>
        <p:spPr>
          <a:xfrm>
            <a:off x="2243855" y="9017559"/>
            <a:ext cx="2990767" cy="246927"/>
          </a:xfrm>
          <a:prstGeom prst="rect">
            <a:avLst/>
          </a:prstGeom>
        </p:spPr>
        <p:txBody>
          <a:bodyPr lIns="0" tIns="0" rIns="0" bIns="0" rtlCol="0" anchor="t">
            <a:spAutoFit/>
          </a:bodyPr>
          <a:lstStyle/>
          <a:p>
            <a:pPr algn="l">
              <a:lnSpc>
                <a:spcPts val="2053"/>
              </a:lnSpc>
              <a:spcBef>
                <a:spcPct val="0"/>
              </a:spcBef>
            </a:pPr>
            <a:r>
              <a:rPr lang="en-US" sz="1466" b="1" dirty="0">
                <a:solidFill>
                  <a:srgbClr val="3D2882"/>
                </a:solidFill>
                <a:latin typeface="Raleway Bold"/>
                <a:ea typeface="Raleway Bold"/>
                <a:cs typeface="Raleway Bold"/>
                <a:sym typeface="Raleway Bold"/>
              </a:rPr>
              <a:t>WWW.REALLYGREATSITE.C</a:t>
            </a:r>
          </a:p>
        </p:txBody>
      </p:sp>
      <p:grpSp>
        <p:nvGrpSpPr>
          <p:cNvPr id="15" name="Group 14">
            <a:extLst>
              <a:ext uri="{FF2B5EF4-FFF2-40B4-BE49-F238E27FC236}">
                <a16:creationId xmlns:a16="http://schemas.microsoft.com/office/drawing/2014/main" id="{FEC6E570-7E32-7858-031A-73279B645A73}"/>
              </a:ext>
            </a:extLst>
          </p:cNvPr>
          <p:cNvGrpSpPr/>
          <p:nvPr/>
        </p:nvGrpSpPr>
        <p:grpSpPr>
          <a:xfrm>
            <a:off x="17565996" y="9242933"/>
            <a:ext cx="1075518" cy="708583"/>
            <a:chOff x="17579417" y="8585700"/>
            <a:chExt cx="1075518" cy="708583"/>
          </a:xfrm>
        </p:grpSpPr>
        <p:grpSp>
          <p:nvGrpSpPr>
            <p:cNvPr id="6" name="Group 6"/>
            <p:cNvGrpSpPr/>
            <p:nvPr/>
          </p:nvGrpSpPr>
          <p:grpSpPr>
            <a:xfrm>
              <a:off x="17579417" y="8585700"/>
              <a:ext cx="1075518" cy="708583"/>
              <a:chOff x="0" y="0"/>
              <a:chExt cx="283264" cy="186623"/>
            </a:xfrm>
          </p:grpSpPr>
          <p:sp>
            <p:nvSpPr>
              <p:cNvPr id="7" name="Freeform 7"/>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06</a:t>
              </a:r>
            </a:p>
          </p:txBody>
        </p:sp>
      </p:grpSp>
      <p:sp>
        <p:nvSpPr>
          <p:cNvPr id="10" name="TextBox 10"/>
          <p:cNvSpPr txBox="1"/>
          <p:nvPr/>
        </p:nvSpPr>
        <p:spPr>
          <a:xfrm>
            <a:off x="283379" y="77175"/>
            <a:ext cx="7408964" cy="941668"/>
          </a:xfrm>
          <a:prstGeom prst="rect">
            <a:avLst/>
          </a:prstGeom>
        </p:spPr>
        <p:txBody>
          <a:bodyPr lIns="0" tIns="0" rIns="0" bIns="0" rtlCol="0" anchor="t">
            <a:spAutoFit/>
          </a:bodyPr>
          <a:lstStyle/>
          <a:p>
            <a:pPr algn="l">
              <a:lnSpc>
                <a:spcPts val="8315"/>
              </a:lnSpc>
            </a:pPr>
            <a:r>
              <a:rPr lang="en-US" sz="6600" b="1" dirty="0">
                <a:solidFill>
                  <a:srgbClr val="FFFFFF"/>
                </a:solidFill>
                <a:latin typeface="Bebas Neue Bold"/>
                <a:ea typeface="Bebas Neue Bold"/>
                <a:cs typeface="Bebas Neue Bold"/>
                <a:sym typeface="Bebas Neue Bold"/>
              </a:rPr>
              <a:t>Genz aspiration - </a:t>
            </a:r>
          </a:p>
        </p:txBody>
      </p:sp>
      <p:sp>
        <p:nvSpPr>
          <p:cNvPr id="11" name="TextBox 11"/>
          <p:cNvSpPr txBox="1"/>
          <p:nvPr/>
        </p:nvSpPr>
        <p:spPr>
          <a:xfrm>
            <a:off x="5160186" y="77175"/>
            <a:ext cx="5486400" cy="941668"/>
          </a:xfrm>
          <a:prstGeom prst="rect">
            <a:avLst/>
          </a:prstGeom>
        </p:spPr>
        <p:txBody>
          <a:bodyPr wrap="square" lIns="0" tIns="0" rIns="0" bIns="0" rtlCol="0" anchor="t">
            <a:spAutoFit/>
          </a:bodyPr>
          <a:lstStyle/>
          <a:p>
            <a:pPr algn="l">
              <a:lnSpc>
                <a:spcPts val="8315"/>
              </a:lnSpc>
            </a:pPr>
            <a:r>
              <a:rPr lang="en-US" sz="6600" b="1" dirty="0">
                <a:solidFill>
                  <a:srgbClr val="D563A1"/>
                </a:solidFill>
                <a:latin typeface="Bebas Neue Bold"/>
                <a:ea typeface="Bebas Neue Bold"/>
                <a:cs typeface="Bebas Neue Bold"/>
                <a:sym typeface="Bebas Neue Bold"/>
              </a:rPr>
              <a:t>Excel overview</a:t>
            </a:r>
          </a:p>
        </p:txBody>
      </p:sp>
      <p:sp>
        <p:nvSpPr>
          <p:cNvPr id="14" name="TextBox 13">
            <a:extLst>
              <a:ext uri="{FF2B5EF4-FFF2-40B4-BE49-F238E27FC236}">
                <a16:creationId xmlns:a16="http://schemas.microsoft.com/office/drawing/2014/main" id="{B2013B99-7EAD-128D-5188-FBB0DB72B460}"/>
              </a:ext>
            </a:extLst>
          </p:cNvPr>
          <p:cNvSpPr txBox="1"/>
          <p:nvPr/>
        </p:nvSpPr>
        <p:spPr>
          <a:xfrm>
            <a:off x="4664123" y="4735352"/>
            <a:ext cx="9328244" cy="369332"/>
          </a:xfrm>
          <a:prstGeom prst="rect">
            <a:avLst/>
          </a:prstGeom>
          <a:noFill/>
        </p:spPr>
        <p:txBody>
          <a:bodyPr wrap="square">
            <a:spAutoFit/>
          </a:bodyPr>
          <a:lstStyle/>
          <a:p>
            <a:endParaRPr lang="en-IN" dirty="0"/>
          </a:p>
        </p:txBody>
      </p:sp>
      <p:sp>
        <p:nvSpPr>
          <p:cNvPr id="2" name="Freeform 2">
            <a:extLst>
              <a:ext uri="{FF2B5EF4-FFF2-40B4-BE49-F238E27FC236}">
                <a16:creationId xmlns:a16="http://schemas.microsoft.com/office/drawing/2014/main" id="{BAF37F72-596A-652B-D72D-E12460E316CA}"/>
              </a:ext>
            </a:extLst>
          </p:cNvPr>
          <p:cNvSpPr/>
          <p:nvPr/>
        </p:nvSpPr>
        <p:spPr>
          <a:xfrm>
            <a:off x="184245" y="1189070"/>
            <a:ext cx="13453200" cy="8907429"/>
          </a:xfrm>
          <a:custGeom>
            <a:avLst/>
            <a:gdLst/>
            <a:ahLst/>
            <a:cxnLst/>
            <a:rect l="l" t="t" r="r" b="b"/>
            <a:pathLst>
              <a:path w="18288000" h="7364446">
                <a:moveTo>
                  <a:pt x="0" y="0"/>
                </a:moveTo>
                <a:lnTo>
                  <a:pt x="18288000" y="0"/>
                </a:lnTo>
                <a:lnTo>
                  <a:pt x="18288000" y="7364445"/>
                </a:lnTo>
                <a:lnTo>
                  <a:pt x="0" y="7364445"/>
                </a:lnTo>
                <a:lnTo>
                  <a:pt x="0" y="0"/>
                </a:lnTo>
                <a:close/>
              </a:path>
            </a:pathLst>
          </a:custGeom>
          <a:blipFill>
            <a:blip r:embed="rId2"/>
            <a:stretch>
              <a:fillRect/>
            </a:stretch>
          </a:blipFill>
        </p:spPr>
      </p:sp>
      <p:grpSp>
        <p:nvGrpSpPr>
          <p:cNvPr id="3" name="Group 2">
            <a:extLst>
              <a:ext uri="{FF2B5EF4-FFF2-40B4-BE49-F238E27FC236}">
                <a16:creationId xmlns:a16="http://schemas.microsoft.com/office/drawing/2014/main" id="{A5F31955-C483-6EDD-C5B5-151D60153667}"/>
              </a:ext>
            </a:extLst>
          </p:cNvPr>
          <p:cNvGrpSpPr/>
          <p:nvPr/>
        </p:nvGrpSpPr>
        <p:grpSpPr>
          <a:xfrm>
            <a:off x="13600829" y="106748"/>
            <a:ext cx="4556120" cy="9456351"/>
            <a:chOff x="115193" y="2211946"/>
            <a:chExt cx="6962189" cy="4003172"/>
          </a:xfrm>
        </p:grpSpPr>
        <p:grpSp>
          <p:nvGrpSpPr>
            <p:cNvPr id="4" name="Group 20">
              <a:extLst>
                <a:ext uri="{FF2B5EF4-FFF2-40B4-BE49-F238E27FC236}">
                  <a16:creationId xmlns:a16="http://schemas.microsoft.com/office/drawing/2014/main" id="{D70DD2AC-F88D-AF4F-E735-91A3090D6866}"/>
                </a:ext>
              </a:extLst>
            </p:cNvPr>
            <p:cNvGrpSpPr/>
            <p:nvPr/>
          </p:nvGrpSpPr>
          <p:grpSpPr>
            <a:xfrm>
              <a:off x="529594" y="2527011"/>
              <a:ext cx="6547788" cy="3688107"/>
              <a:chOff x="0" y="0"/>
              <a:chExt cx="1724520" cy="971353"/>
            </a:xfrm>
          </p:grpSpPr>
          <p:sp>
            <p:nvSpPr>
              <p:cNvPr id="17" name="Freeform 21">
                <a:extLst>
                  <a:ext uri="{FF2B5EF4-FFF2-40B4-BE49-F238E27FC236}">
                    <a16:creationId xmlns:a16="http://schemas.microsoft.com/office/drawing/2014/main" id="{6C05BBA7-A363-293E-0557-E162AE252283}"/>
                  </a:ext>
                </a:extLst>
              </p:cNvPr>
              <p:cNvSpPr/>
              <p:nvPr/>
            </p:nvSpPr>
            <p:spPr>
              <a:xfrm>
                <a:off x="0" y="0"/>
                <a:ext cx="1724520" cy="97135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18" name="TextBox 22">
                <a:extLst>
                  <a:ext uri="{FF2B5EF4-FFF2-40B4-BE49-F238E27FC236}">
                    <a16:creationId xmlns:a16="http://schemas.microsoft.com/office/drawing/2014/main" id="{702A6144-592B-D264-AF10-32D4D114D631}"/>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2" name="TextBox 23">
              <a:extLst>
                <a:ext uri="{FF2B5EF4-FFF2-40B4-BE49-F238E27FC236}">
                  <a16:creationId xmlns:a16="http://schemas.microsoft.com/office/drawing/2014/main" id="{C9E41747-D186-BE26-BBA2-9BE147CDFC50}"/>
                </a:ext>
              </a:extLst>
            </p:cNvPr>
            <p:cNvSpPr txBox="1"/>
            <p:nvPr/>
          </p:nvSpPr>
          <p:spPr>
            <a:xfrm>
              <a:off x="685619" y="2833002"/>
              <a:ext cx="6273820" cy="3262717"/>
            </a:xfrm>
            <a:prstGeom prst="rect">
              <a:avLst/>
            </a:prstGeom>
          </p:spPr>
          <p:txBody>
            <a:bodyPr wrap="square" lIns="0" tIns="0" rIns="0" bIns="0" rtlCol="0" anchor="t">
              <a:spAutoFit/>
            </a:bodyPr>
            <a:lstStyle/>
            <a:p>
              <a:pPr>
                <a:spcBef>
                  <a:spcPts val="700"/>
                </a:spcBef>
              </a:pPr>
              <a:r>
                <a:rPr lang="en-US" sz="2000" dirty="0">
                  <a:solidFill>
                    <a:schemeClr val="bg1"/>
                  </a:solidFill>
                </a:rPr>
                <a:t>👥 Small team culture rules—5–6 people per group is Gen Z’s sweet spot (1.9K responses).</a:t>
              </a:r>
            </a:p>
            <a:p>
              <a:pPr>
                <a:spcBef>
                  <a:spcPts val="700"/>
                </a:spcBef>
              </a:pPr>
              <a:r>
                <a:rPr lang="en-US" sz="2000" dirty="0">
                  <a:solidFill>
                    <a:schemeClr val="bg1"/>
                  </a:solidFill>
                </a:rPr>
                <a:t>🧪 Trial projects (2.5K) far outweigh other learning methods, signaling strong hands-on learning demand.</a:t>
              </a:r>
            </a:p>
            <a:p>
              <a:pPr>
                <a:spcBef>
                  <a:spcPts val="700"/>
                </a:spcBef>
              </a:pPr>
              <a:r>
                <a:rPr lang="en-US" sz="2000" dirty="0">
                  <a:solidFill>
                    <a:schemeClr val="bg1"/>
                  </a:solidFill>
                </a:rPr>
                <a:t>👀 Observation beats traditional instruction, while self-paced learning trails at the bottom.</a:t>
              </a:r>
            </a:p>
            <a:p>
              <a:pPr>
                <a:spcBef>
                  <a:spcPts val="700"/>
                </a:spcBef>
              </a:pPr>
              <a:r>
                <a:rPr lang="en-US" sz="2000" dirty="0">
                  <a:solidFill>
                    <a:schemeClr val="bg1"/>
                  </a:solidFill>
                </a:rPr>
                <a:t>🎯 Gen Z wants mentors, not managers—“Set goal &amp; help achieve it” ranks highest in leadership preference.</a:t>
              </a:r>
            </a:p>
            <a:p>
              <a:pPr>
                <a:spcBef>
                  <a:spcPts val="700"/>
                </a:spcBef>
              </a:pPr>
              <a:r>
                <a:rPr lang="en-US" sz="2000" dirty="0">
                  <a:solidFill>
                    <a:schemeClr val="bg1"/>
                  </a:solidFill>
                </a:rPr>
                <a:t>🚫 Unrealistic expectations are widely rejected—only 27 choose this style.</a:t>
              </a:r>
            </a:p>
            <a:p>
              <a:pPr>
                <a:spcBef>
                  <a:spcPts val="700"/>
                </a:spcBef>
              </a:pPr>
              <a:r>
                <a:rPr lang="en-US" sz="2000" dirty="0">
                  <a:solidFill>
                    <a:schemeClr val="bg1"/>
                  </a:solidFill>
                </a:rPr>
                <a:t>💰 Salaries continue a steady rise from ₹36K (3yr) &amp; ₹1.02L (5yr) in 2022 to ₹42K &amp; ₹1.14L in 2025.</a:t>
              </a:r>
            </a:p>
            <a:p>
              <a:pPr>
                <a:spcBef>
                  <a:spcPts val="700"/>
                </a:spcBef>
              </a:pPr>
              <a:r>
                <a:rPr lang="en-US" sz="2000" dirty="0">
                  <a:solidFill>
                    <a:schemeClr val="bg1"/>
                  </a:solidFill>
                </a:rPr>
                <a:t>📍 Respondents span 2,085 PIN codes with 3.9K+ participants—gender split slightly favors males (2.3K vs. 1.6K).</a:t>
              </a:r>
            </a:p>
            <a:p>
              <a:pPr>
                <a:spcBef>
                  <a:spcPts val="700"/>
                </a:spcBef>
              </a:pPr>
              <a:r>
                <a:rPr lang="en-US" sz="2000" dirty="0">
                  <a:solidFill>
                    <a:schemeClr val="bg1"/>
                  </a:solidFill>
                </a:rPr>
                <a:t>💡 This data reveals Gen Z’s desire for clarity, mentorship, collaboration, and realistic growth in the workplace.</a:t>
              </a:r>
            </a:p>
          </p:txBody>
        </p:sp>
        <p:sp>
          <p:nvSpPr>
            <p:cNvPr id="13" name="TextBox 24">
              <a:extLst>
                <a:ext uri="{FF2B5EF4-FFF2-40B4-BE49-F238E27FC236}">
                  <a16:creationId xmlns:a16="http://schemas.microsoft.com/office/drawing/2014/main" id="{8F02012D-2BEA-99CB-2C39-B0A3145D666A}"/>
                </a:ext>
              </a:extLst>
            </p:cNvPr>
            <p:cNvSpPr txBox="1"/>
            <p:nvPr/>
          </p:nvSpPr>
          <p:spPr>
            <a:xfrm>
              <a:off x="2315726" y="2574750"/>
              <a:ext cx="3549605" cy="178661"/>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INSIGHTS</a:t>
              </a:r>
            </a:p>
          </p:txBody>
        </p:sp>
        <p:sp>
          <p:nvSpPr>
            <p:cNvPr id="16" name="TextBox 27">
              <a:extLst>
                <a:ext uri="{FF2B5EF4-FFF2-40B4-BE49-F238E27FC236}">
                  <a16:creationId xmlns:a16="http://schemas.microsoft.com/office/drawing/2014/main" id="{FD44F6DD-DAFD-11E7-97DA-7BE67A0FB874}"/>
                </a:ext>
              </a:extLst>
            </p:cNvPr>
            <p:cNvSpPr txBox="1"/>
            <p:nvPr/>
          </p:nvSpPr>
          <p:spPr>
            <a:xfrm>
              <a:off x="115193" y="2211946"/>
              <a:ext cx="988484" cy="1045512"/>
            </a:xfrm>
            <a:prstGeom prst="rect">
              <a:avLst/>
            </a:prstGeom>
          </p:spPr>
          <p:txBody>
            <a:bodyPr lIns="50800" tIns="50800" rIns="50800" bIns="50800" rtlCol="0" anchor="ctr"/>
            <a:lstStyle/>
            <a:p>
              <a:pPr algn="ctr">
                <a:lnSpc>
                  <a:spcPts val="2212"/>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837AAE4F-3948-19BA-6B92-5371BBDE18D6}"/>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E3680804-2E48-3F27-EE73-EC861093F419}"/>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54A9586C-4DD9-4C29-31F9-0A0320E08157}"/>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31EB8832-B95C-DEA3-34A2-CC0837F89483}"/>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25F2EAF5-5D58-A1D1-6AA7-24458D47D059}"/>
              </a:ext>
            </a:extLst>
          </p:cNvPr>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07</a:t>
            </a:r>
          </a:p>
        </p:txBody>
      </p:sp>
      <p:sp>
        <p:nvSpPr>
          <p:cNvPr id="10" name="TextBox 10">
            <a:extLst>
              <a:ext uri="{FF2B5EF4-FFF2-40B4-BE49-F238E27FC236}">
                <a16:creationId xmlns:a16="http://schemas.microsoft.com/office/drawing/2014/main" id="{CEF46A1D-5103-36F9-B672-E99BDAEC403B}"/>
              </a:ext>
            </a:extLst>
          </p:cNvPr>
          <p:cNvSpPr txBox="1"/>
          <p:nvPr/>
        </p:nvSpPr>
        <p:spPr>
          <a:xfrm>
            <a:off x="304800" y="419100"/>
            <a:ext cx="5942497" cy="941668"/>
          </a:xfrm>
          <a:prstGeom prst="rect">
            <a:avLst/>
          </a:prstGeom>
        </p:spPr>
        <p:txBody>
          <a:bodyPr wrap="square" lIns="0" tIns="0" rIns="0" bIns="0" rtlCol="0" anchor="t">
            <a:spAutoFit/>
          </a:bodyPr>
          <a:lstStyle/>
          <a:p>
            <a:pPr algn="l">
              <a:lnSpc>
                <a:spcPts val="8315"/>
              </a:lnSpc>
            </a:pPr>
            <a:r>
              <a:rPr lang="en-US" sz="6600" b="1" dirty="0">
                <a:solidFill>
                  <a:srgbClr val="FFFFFF"/>
                </a:solidFill>
                <a:latin typeface="Bebas Neue Bold"/>
                <a:ea typeface="Bebas Neue Bold"/>
                <a:cs typeface="Bebas Neue Bold"/>
                <a:sym typeface="Bebas Neue Bold"/>
              </a:rPr>
              <a:t>DESCRIPTIVE analysis </a:t>
            </a:r>
          </a:p>
        </p:txBody>
      </p:sp>
      <p:sp>
        <p:nvSpPr>
          <p:cNvPr id="11" name="TextBox 11">
            <a:extLst>
              <a:ext uri="{FF2B5EF4-FFF2-40B4-BE49-F238E27FC236}">
                <a16:creationId xmlns:a16="http://schemas.microsoft.com/office/drawing/2014/main" id="{C82C7879-DB84-D419-A37B-40AA5B219096}"/>
              </a:ext>
            </a:extLst>
          </p:cNvPr>
          <p:cNvSpPr txBox="1"/>
          <p:nvPr/>
        </p:nvSpPr>
        <p:spPr>
          <a:xfrm>
            <a:off x="861761" y="1204074"/>
            <a:ext cx="5385535" cy="941668"/>
          </a:xfrm>
          <a:prstGeom prst="rect">
            <a:avLst/>
          </a:prstGeom>
        </p:spPr>
        <p:txBody>
          <a:bodyPr lIns="0" tIns="0" rIns="0" bIns="0" rtlCol="0" anchor="t">
            <a:spAutoFit/>
          </a:bodyPr>
          <a:lstStyle/>
          <a:p>
            <a:pPr algn="l">
              <a:lnSpc>
                <a:spcPts val="8315"/>
              </a:lnSpc>
            </a:pPr>
            <a:r>
              <a:rPr lang="en-US" sz="6600" b="1" dirty="0">
                <a:solidFill>
                  <a:srgbClr val="D563A1"/>
                </a:solidFill>
                <a:latin typeface="Bebas Neue Bold"/>
                <a:ea typeface="Bebas Neue Bold"/>
                <a:cs typeface="Bebas Neue Bold"/>
                <a:sym typeface="Bebas Neue Bold"/>
              </a:rPr>
              <a:t>Work Preference</a:t>
            </a:r>
          </a:p>
        </p:txBody>
      </p:sp>
      <p:sp>
        <p:nvSpPr>
          <p:cNvPr id="12" name="TextBox 12">
            <a:extLst>
              <a:ext uri="{FF2B5EF4-FFF2-40B4-BE49-F238E27FC236}">
                <a16:creationId xmlns:a16="http://schemas.microsoft.com/office/drawing/2014/main" id="{90FBA053-AFF9-B7EF-399E-82BFF2353C59}"/>
              </a:ext>
            </a:extLst>
          </p:cNvPr>
          <p:cNvSpPr txBox="1"/>
          <p:nvPr/>
        </p:nvSpPr>
        <p:spPr>
          <a:xfrm>
            <a:off x="304799" y="2328233"/>
            <a:ext cx="5942497" cy="2154436"/>
          </a:xfrm>
          <a:prstGeom prst="rect">
            <a:avLst/>
          </a:prstGeom>
        </p:spPr>
        <p:txBody>
          <a:bodyPr wrap="square" lIns="0" tIns="0" rIns="0" bIns="0" rtlCol="0" anchor="t">
            <a:spAutoFit/>
          </a:bodyPr>
          <a:lstStyle/>
          <a:p>
            <a:pPr>
              <a:lnSpc>
                <a:spcPts val="2436"/>
              </a:lnSpc>
              <a:spcBef>
                <a:spcPct val="0"/>
              </a:spcBef>
            </a:pPr>
            <a:r>
              <a:rPr lang="en-US" sz="2000" dirty="0">
                <a:solidFill>
                  <a:schemeClr val="bg1"/>
                </a:solidFill>
              </a:rPr>
              <a:t>A total of </a:t>
            </a:r>
            <a:r>
              <a:rPr lang="en-US" sz="2000" b="1" dirty="0">
                <a:solidFill>
                  <a:schemeClr val="bg1"/>
                </a:solidFill>
              </a:rPr>
              <a:t>1919 respondents</a:t>
            </a:r>
            <a:r>
              <a:rPr lang="en-US" sz="2000" dirty="0">
                <a:solidFill>
                  <a:schemeClr val="bg1"/>
                </a:solidFill>
              </a:rPr>
              <a:t> prefer working in </a:t>
            </a:r>
            <a:r>
              <a:rPr lang="en-US" sz="2000" b="1" dirty="0">
                <a:solidFill>
                  <a:schemeClr val="bg1"/>
                </a:solidFill>
              </a:rPr>
              <a:t>small teams of 5–6 members</a:t>
            </a:r>
            <a:r>
              <a:rPr lang="en-US" sz="2000" dirty="0">
                <a:solidFill>
                  <a:schemeClr val="bg1"/>
                </a:solidFill>
              </a:rPr>
              <a:t>. Another </a:t>
            </a:r>
            <a:r>
              <a:rPr lang="en-US" sz="2000" b="1" dirty="0">
                <a:solidFill>
                  <a:schemeClr val="bg1"/>
                </a:solidFill>
              </a:rPr>
              <a:t>1626 prefer</a:t>
            </a:r>
            <a:r>
              <a:rPr lang="en-US" sz="2000" dirty="0">
                <a:solidFill>
                  <a:schemeClr val="bg1"/>
                </a:solidFill>
              </a:rPr>
              <a:t> even smaller teams of </a:t>
            </a:r>
            <a:r>
              <a:rPr lang="en-US" sz="2000" b="1" dirty="0">
                <a:solidFill>
                  <a:schemeClr val="bg1"/>
                </a:solidFill>
              </a:rPr>
              <a:t>2–3 people</a:t>
            </a:r>
            <a:r>
              <a:rPr lang="en-US" sz="2000" dirty="0">
                <a:solidFill>
                  <a:schemeClr val="bg1"/>
                </a:solidFill>
              </a:rPr>
              <a:t>. Only </a:t>
            </a:r>
            <a:r>
              <a:rPr lang="en-US" sz="2000" b="1" dirty="0">
                <a:solidFill>
                  <a:schemeClr val="bg1"/>
                </a:solidFill>
              </a:rPr>
              <a:t>735 respondents</a:t>
            </a:r>
            <a:r>
              <a:rPr lang="en-US" sz="2000" dirty="0">
                <a:solidFill>
                  <a:schemeClr val="bg1"/>
                </a:solidFill>
              </a:rPr>
              <a:t> chose to work </a:t>
            </a:r>
            <a:r>
              <a:rPr lang="en-US" sz="2000" b="1" dirty="0">
                <a:solidFill>
                  <a:schemeClr val="bg1"/>
                </a:solidFill>
              </a:rPr>
              <a:t>individually</a:t>
            </a:r>
            <a:r>
              <a:rPr lang="en-US" sz="2000" dirty="0">
                <a:solidFill>
                  <a:schemeClr val="bg1"/>
                </a:solidFill>
              </a:rPr>
              <a:t>. Even fewer opted for </a:t>
            </a:r>
            <a:r>
              <a:rPr lang="en-US" sz="2000" b="1" dirty="0">
                <a:solidFill>
                  <a:schemeClr val="bg1"/>
                </a:solidFill>
              </a:rPr>
              <a:t>larger teams (7+ members)</a:t>
            </a:r>
            <a:r>
              <a:rPr lang="en-US" sz="2000" dirty="0">
                <a:solidFill>
                  <a:schemeClr val="bg1"/>
                </a:solidFill>
              </a:rPr>
              <a:t>.This shows a strong </a:t>
            </a:r>
            <a:r>
              <a:rPr lang="en-US" sz="2000" dirty="0" err="1">
                <a:solidFill>
                  <a:schemeClr val="bg1"/>
                </a:solidFill>
              </a:rPr>
              <a:t>GenZ</a:t>
            </a:r>
            <a:r>
              <a:rPr lang="en-US" sz="2000" dirty="0">
                <a:solidFill>
                  <a:schemeClr val="bg1"/>
                </a:solidFill>
              </a:rPr>
              <a:t> tilt toward </a:t>
            </a:r>
            <a:r>
              <a:rPr lang="en-US" sz="2000" b="1" dirty="0">
                <a:solidFill>
                  <a:schemeClr val="bg1"/>
                </a:solidFill>
              </a:rPr>
              <a:t>close, collaborative settings</a:t>
            </a:r>
            <a:r>
              <a:rPr lang="en-US" sz="2000" dirty="0">
                <a:solidFill>
                  <a:schemeClr val="bg1"/>
                </a:solidFill>
              </a:rPr>
              <a:t>. Preference for smaller teams dominates across the entire survey group.</a:t>
            </a:r>
          </a:p>
        </p:txBody>
      </p:sp>
      <p:graphicFrame>
        <p:nvGraphicFramePr>
          <p:cNvPr id="3" name="Chart 2">
            <a:extLst>
              <a:ext uri="{FF2B5EF4-FFF2-40B4-BE49-F238E27FC236}">
                <a16:creationId xmlns:a16="http://schemas.microsoft.com/office/drawing/2014/main" id="{A6B7CAEC-906A-4614-8F96-625F795C4F8F}"/>
              </a:ext>
            </a:extLst>
          </p:cNvPr>
          <p:cNvGraphicFramePr>
            <a:graphicFrameLocks/>
          </p:cNvGraphicFramePr>
          <p:nvPr>
            <p:extLst>
              <p:ext uri="{D42A27DB-BD31-4B8C-83A1-F6EECF244321}">
                <p14:modId xmlns:p14="http://schemas.microsoft.com/office/powerpoint/2010/main" val="2519788607"/>
              </p:ext>
            </p:extLst>
          </p:nvPr>
        </p:nvGraphicFramePr>
        <p:xfrm>
          <a:off x="6936867" y="647276"/>
          <a:ext cx="11776110" cy="47779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DFAFA01C-AB68-4DF8-8F13-CFD318D77B81}"/>
              </a:ext>
            </a:extLst>
          </p:cNvPr>
          <p:cNvGraphicFramePr>
            <a:graphicFrameLocks/>
          </p:cNvGraphicFramePr>
          <p:nvPr>
            <p:extLst>
              <p:ext uri="{D42A27DB-BD31-4B8C-83A1-F6EECF244321}">
                <p14:modId xmlns:p14="http://schemas.microsoft.com/office/powerpoint/2010/main" val="1406778708"/>
              </p:ext>
            </p:extLst>
          </p:nvPr>
        </p:nvGraphicFramePr>
        <p:xfrm>
          <a:off x="6936867" y="5600700"/>
          <a:ext cx="10970133"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1">
            <a:extLst>
              <a:ext uri="{FF2B5EF4-FFF2-40B4-BE49-F238E27FC236}">
                <a16:creationId xmlns:a16="http://schemas.microsoft.com/office/drawing/2014/main" id="{471432D7-7B18-0A7A-0843-C701712A3982}"/>
              </a:ext>
            </a:extLst>
          </p:cNvPr>
          <p:cNvSpPr txBox="1"/>
          <p:nvPr/>
        </p:nvSpPr>
        <p:spPr>
          <a:xfrm>
            <a:off x="411678" y="5450134"/>
            <a:ext cx="5942497" cy="941668"/>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Bebas Neue Bold"/>
                <a:ea typeface="Bebas Neue Bold"/>
                <a:cs typeface="Bebas Neue Bold"/>
                <a:sym typeface="Bebas Neue Bold"/>
              </a:rPr>
              <a:t>Learning Preference</a:t>
            </a:r>
          </a:p>
        </p:txBody>
      </p:sp>
      <p:sp>
        <p:nvSpPr>
          <p:cNvPr id="15" name="TextBox 12">
            <a:extLst>
              <a:ext uri="{FF2B5EF4-FFF2-40B4-BE49-F238E27FC236}">
                <a16:creationId xmlns:a16="http://schemas.microsoft.com/office/drawing/2014/main" id="{D9F20F75-0D6E-AB03-4F86-3F130BC3B569}"/>
              </a:ext>
            </a:extLst>
          </p:cNvPr>
          <p:cNvSpPr txBox="1"/>
          <p:nvPr/>
        </p:nvSpPr>
        <p:spPr>
          <a:xfrm>
            <a:off x="381000" y="6620713"/>
            <a:ext cx="5942497" cy="2462213"/>
          </a:xfrm>
          <a:prstGeom prst="rect">
            <a:avLst/>
          </a:prstGeom>
        </p:spPr>
        <p:txBody>
          <a:bodyPr wrap="square" lIns="0" tIns="0" rIns="0" bIns="0" rtlCol="0" anchor="t">
            <a:spAutoFit/>
          </a:bodyPr>
          <a:lstStyle/>
          <a:p>
            <a:r>
              <a:rPr lang="en-US" sz="2000" dirty="0">
                <a:solidFill>
                  <a:schemeClr val="bg1"/>
                </a:solidFill>
              </a:rPr>
              <a:t>A total of </a:t>
            </a:r>
            <a:r>
              <a:rPr lang="en-US" sz="2000" b="1" dirty="0">
                <a:solidFill>
                  <a:schemeClr val="bg1"/>
                </a:solidFill>
              </a:rPr>
              <a:t>64% of </a:t>
            </a:r>
            <a:r>
              <a:rPr lang="en-US" sz="2000" b="1" dirty="0" err="1">
                <a:solidFill>
                  <a:schemeClr val="bg1"/>
                </a:solidFill>
              </a:rPr>
              <a:t>GenZ</a:t>
            </a:r>
            <a:r>
              <a:rPr lang="en-US" sz="2000" b="1" dirty="0">
                <a:solidFill>
                  <a:schemeClr val="bg1"/>
                </a:solidFill>
              </a:rPr>
              <a:t> respondents</a:t>
            </a:r>
            <a:r>
              <a:rPr lang="en-US" sz="2000" dirty="0">
                <a:solidFill>
                  <a:schemeClr val="bg1"/>
                </a:solidFill>
              </a:rPr>
              <a:t> prefer learning through </a:t>
            </a:r>
            <a:r>
              <a:rPr lang="en-US" sz="2000" b="1" dirty="0">
                <a:solidFill>
                  <a:schemeClr val="bg1"/>
                </a:solidFill>
              </a:rPr>
              <a:t>trial projects</a:t>
            </a:r>
            <a:r>
              <a:rPr lang="en-US" sz="2000" dirty="0">
                <a:solidFill>
                  <a:schemeClr val="bg1"/>
                </a:solidFill>
              </a:rPr>
              <a:t>. Only a small percentage favored traditional instructor-led training. Self-paced learning also ranked higher than classroom-based models.</a:t>
            </a:r>
            <a:br>
              <a:rPr lang="en-US" sz="2000" dirty="0">
                <a:solidFill>
                  <a:schemeClr val="bg1"/>
                </a:solidFill>
              </a:rPr>
            </a:br>
            <a:r>
              <a:rPr lang="en-US" sz="2000" dirty="0">
                <a:solidFill>
                  <a:schemeClr val="bg1"/>
                </a:solidFill>
              </a:rPr>
              <a:t>This shows a strong shift toward </a:t>
            </a:r>
            <a:r>
              <a:rPr lang="en-US" sz="2000" b="1" dirty="0">
                <a:solidFill>
                  <a:schemeClr val="bg1"/>
                </a:solidFill>
              </a:rPr>
              <a:t>hands-on, experiential learning styles</a:t>
            </a:r>
            <a:r>
              <a:rPr lang="en-US" sz="2000" dirty="0">
                <a:solidFill>
                  <a:schemeClr val="bg1"/>
                </a:solidFill>
              </a:rPr>
              <a:t>. </a:t>
            </a:r>
            <a:r>
              <a:rPr lang="en-US" sz="2000" dirty="0" err="1">
                <a:solidFill>
                  <a:schemeClr val="bg1"/>
                </a:solidFill>
              </a:rPr>
              <a:t>GenZ</a:t>
            </a:r>
            <a:r>
              <a:rPr lang="en-US" sz="2000" dirty="0">
                <a:solidFill>
                  <a:schemeClr val="bg1"/>
                </a:solidFill>
              </a:rPr>
              <a:t> values real-world application over passive content consumption. The data emphasizes their drive for </a:t>
            </a:r>
            <a:r>
              <a:rPr lang="en-US" sz="2000" b="1" dirty="0">
                <a:solidFill>
                  <a:schemeClr val="bg1"/>
                </a:solidFill>
              </a:rPr>
              <a:t>practical, flexible learning environments</a:t>
            </a:r>
            <a:endParaRPr lang="en-US" sz="2000" dirty="0">
              <a:solidFill>
                <a:schemeClr val="bg1"/>
              </a:solidFill>
            </a:endParaRPr>
          </a:p>
        </p:txBody>
      </p:sp>
    </p:spTree>
    <p:extLst>
      <p:ext uri="{BB962C8B-B14F-4D97-AF65-F5344CB8AC3E}">
        <p14:creationId xmlns:p14="http://schemas.microsoft.com/office/powerpoint/2010/main" val="2189657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FA41ED3D-50AF-3A40-61BD-568909D1A58F}"/>
            </a:ext>
          </a:extLst>
        </p:cNvPr>
        <p:cNvGrpSpPr/>
        <p:nvPr/>
      </p:nvGrpSpPr>
      <p:grpSpPr>
        <a:xfrm>
          <a:off x="0" y="0"/>
          <a:ext cx="0" cy="0"/>
          <a:chOff x="0" y="0"/>
          <a:chExt cx="0" cy="0"/>
        </a:xfrm>
      </p:grpSpPr>
      <p:grpSp>
        <p:nvGrpSpPr>
          <p:cNvPr id="6" name="Group 6">
            <a:extLst>
              <a:ext uri="{FF2B5EF4-FFF2-40B4-BE49-F238E27FC236}">
                <a16:creationId xmlns:a16="http://schemas.microsoft.com/office/drawing/2014/main" id="{9696FA9A-7E39-8076-6E76-EFEF90F7461E}"/>
              </a:ext>
            </a:extLst>
          </p:cNvPr>
          <p:cNvGrpSpPr/>
          <p:nvPr/>
        </p:nvGrpSpPr>
        <p:grpSpPr>
          <a:xfrm>
            <a:off x="17579417" y="8585700"/>
            <a:ext cx="1075518" cy="708583"/>
            <a:chOff x="0" y="0"/>
            <a:chExt cx="283264" cy="186623"/>
          </a:xfrm>
        </p:grpSpPr>
        <p:sp>
          <p:nvSpPr>
            <p:cNvPr id="7" name="Freeform 7">
              <a:extLst>
                <a:ext uri="{FF2B5EF4-FFF2-40B4-BE49-F238E27FC236}">
                  <a16:creationId xmlns:a16="http://schemas.microsoft.com/office/drawing/2014/main" id="{D65D4216-CC65-20C5-17D5-6A36B0E558D4}"/>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8" name="TextBox 8">
              <a:extLst>
                <a:ext uri="{FF2B5EF4-FFF2-40B4-BE49-F238E27FC236}">
                  <a16:creationId xmlns:a16="http://schemas.microsoft.com/office/drawing/2014/main" id="{F6F698F5-81BB-069E-80FC-2681A94F4CE6}"/>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9" name="TextBox 9">
            <a:extLst>
              <a:ext uri="{FF2B5EF4-FFF2-40B4-BE49-F238E27FC236}">
                <a16:creationId xmlns:a16="http://schemas.microsoft.com/office/drawing/2014/main" id="{C319042F-C426-9F4F-0776-88F5266206B9}"/>
              </a:ext>
            </a:extLst>
          </p:cNvPr>
          <p:cNvSpPr txBox="1"/>
          <p:nvPr/>
        </p:nvSpPr>
        <p:spPr>
          <a:xfrm>
            <a:off x="17740972"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08</a:t>
            </a:r>
          </a:p>
        </p:txBody>
      </p:sp>
      <p:sp>
        <p:nvSpPr>
          <p:cNvPr id="10" name="TextBox 10">
            <a:extLst>
              <a:ext uri="{FF2B5EF4-FFF2-40B4-BE49-F238E27FC236}">
                <a16:creationId xmlns:a16="http://schemas.microsoft.com/office/drawing/2014/main" id="{C2CD9D6F-D00E-C71B-CDE7-BB256B4C0BF1}"/>
              </a:ext>
            </a:extLst>
          </p:cNvPr>
          <p:cNvSpPr txBox="1"/>
          <p:nvPr/>
        </p:nvSpPr>
        <p:spPr>
          <a:xfrm>
            <a:off x="304800" y="419100"/>
            <a:ext cx="5942497" cy="941668"/>
          </a:xfrm>
          <a:prstGeom prst="rect">
            <a:avLst/>
          </a:prstGeom>
        </p:spPr>
        <p:txBody>
          <a:bodyPr wrap="square" lIns="0" tIns="0" rIns="0" bIns="0" rtlCol="0" anchor="t">
            <a:spAutoFit/>
          </a:bodyPr>
          <a:lstStyle/>
          <a:p>
            <a:pPr algn="l">
              <a:lnSpc>
                <a:spcPts val="8315"/>
              </a:lnSpc>
            </a:pPr>
            <a:r>
              <a:rPr lang="en-US" sz="6600" b="1" dirty="0">
                <a:solidFill>
                  <a:srgbClr val="FFFFFF"/>
                </a:solidFill>
                <a:latin typeface="Bebas Neue Bold"/>
                <a:ea typeface="Bebas Neue Bold"/>
                <a:cs typeface="Bebas Neue Bold"/>
                <a:sym typeface="Bebas Neue Bold"/>
              </a:rPr>
              <a:t>DESCRIPTIVE analysis </a:t>
            </a:r>
          </a:p>
        </p:txBody>
      </p:sp>
      <p:sp>
        <p:nvSpPr>
          <p:cNvPr id="11" name="TextBox 11">
            <a:extLst>
              <a:ext uri="{FF2B5EF4-FFF2-40B4-BE49-F238E27FC236}">
                <a16:creationId xmlns:a16="http://schemas.microsoft.com/office/drawing/2014/main" id="{2CC418C8-91D9-5927-57A0-19703584D6AA}"/>
              </a:ext>
            </a:extLst>
          </p:cNvPr>
          <p:cNvSpPr txBox="1"/>
          <p:nvPr/>
        </p:nvSpPr>
        <p:spPr>
          <a:xfrm>
            <a:off x="411678" y="1203816"/>
            <a:ext cx="5436520" cy="941668"/>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Bebas Neue Bold"/>
                <a:ea typeface="Bebas Neue Bold"/>
                <a:cs typeface="Bebas Neue Bold"/>
                <a:sym typeface="Bebas Neue Bold"/>
              </a:rPr>
              <a:t>Ideal manager type</a:t>
            </a:r>
          </a:p>
        </p:txBody>
      </p:sp>
      <p:sp>
        <p:nvSpPr>
          <p:cNvPr id="12" name="TextBox 12">
            <a:extLst>
              <a:ext uri="{FF2B5EF4-FFF2-40B4-BE49-F238E27FC236}">
                <a16:creationId xmlns:a16="http://schemas.microsoft.com/office/drawing/2014/main" id="{B18622B2-DC75-A15B-433A-32E59FD2F441}"/>
              </a:ext>
            </a:extLst>
          </p:cNvPr>
          <p:cNvSpPr txBox="1"/>
          <p:nvPr/>
        </p:nvSpPr>
        <p:spPr>
          <a:xfrm>
            <a:off x="304800" y="2281292"/>
            <a:ext cx="5942497" cy="2769989"/>
          </a:xfrm>
          <a:prstGeom prst="rect">
            <a:avLst/>
          </a:prstGeom>
        </p:spPr>
        <p:txBody>
          <a:bodyPr wrap="square" lIns="0" tIns="0" rIns="0" bIns="0" rtlCol="0" anchor="t">
            <a:spAutoFit/>
          </a:bodyPr>
          <a:lstStyle/>
          <a:p>
            <a:r>
              <a:rPr lang="en-US" sz="2000" dirty="0">
                <a:solidFill>
                  <a:schemeClr val="bg1"/>
                </a:solidFill>
              </a:rPr>
              <a:t>A large portion of </a:t>
            </a:r>
            <a:r>
              <a:rPr lang="en-US" sz="2000" dirty="0" err="1">
                <a:solidFill>
                  <a:schemeClr val="bg1"/>
                </a:solidFill>
              </a:rPr>
              <a:t>GenZ</a:t>
            </a:r>
            <a:r>
              <a:rPr lang="en-US" sz="2000" dirty="0">
                <a:solidFill>
                  <a:schemeClr val="bg1"/>
                </a:solidFill>
              </a:rPr>
              <a:t> respondents prefer </a:t>
            </a:r>
            <a:r>
              <a:rPr lang="en-US" sz="2000" b="1" dirty="0">
                <a:solidFill>
                  <a:schemeClr val="bg1"/>
                </a:solidFill>
              </a:rPr>
              <a:t>supportive managers</a:t>
            </a:r>
            <a:r>
              <a:rPr lang="en-US" sz="2000" dirty="0">
                <a:solidFill>
                  <a:schemeClr val="bg1"/>
                </a:solidFill>
              </a:rPr>
              <a:t> who offer clarity and feedback. Few respondents gravitate toward strictly authoritative or hands-off leadership styles. Managers with </a:t>
            </a:r>
            <a:r>
              <a:rPr lang="en-US" sz="2000" b="1" dirty="0">
                <a:solidFill>
                  <a:schemeClr val="bg1"/>
                </a:solidFill>
              </a:rPr>
              <a:t>goal-setting and coaching qualities</a:t>
            </a:r>
            <a:r>
              <a:rPr lang="en-US" sz="2000" dirty="0">
                <a:solidFill>
                  <a:schemeClr val="bg1"/>
                </a:solidFill>
              </a:rPr>
              <a:t> were ranked highest. Clarity in expectations was valued more than micromanagement.</a:t>
            </a:r>
            <a:br>
              <a:rPr lang="en-US" sz="2000" dirty="0">
                <a:solidFill>
                  <a:schemeClr val="bg1"/>
                </a:solidFill>
              </a:rPr>
            </a:br>
            <a:r>
              <a:rPr lang="en-US" sz="2000" dirty="0">
                <a:solidFill>
                  <a:schemeClr val="bg1"/>
                </a:solidFill>
              </a:rPr>
              <a:t>Empathy and accessibility were favored leadership traits.</a:t>
            </a:r>
            <a:br>
              <a:rPr lang="en-US" sz="2000" dirty="0">
                <a:solidFill>
                  <a:schemeClr val="bg1"/>
                </a:solidFill>
              </a:rPr>
            </a:br>
            <a:r>
              <a:rPr lang="en-US" sz="2000" dirty="0">
                <a:solidFill>
                  <a:schemeClr val="bg1"/>
                </a:solidFill>
              </a:rPr>
              <a:t>The trend reflects a strong preference for </a:t>
            </a:r>
            <a:r>
              <a:rPr lang="en-US" sz="2000" b="1" dirty="0">
                <a:solidFill>
                  <a:schemeClr val="bg1"/>
                </a:solidFill>
              </a:rPr>
              <a:t>mentorship-style management</a:t>
            </a:r>
            <a:r>
              <a:rPr lang="en-US" sz="2000" dirty="0">
                <a:solidFill>
                  <a:schemeClr val="bg1"/>
                </a:solidFill>
              </a:rPr>
              <a:t>.</a:t>
            </a:r>
          </a:p>
        </p:txBody>
      </p:sp>
      <p:sp>
        <p:nvSpPr>
          <p:cNvPr id="14" name="TextBox 11">
            <a:extLst>
              <a:ext uri="{FF2B5EF4-FFF2-40B4-BE49-F238E27FC236}">
                <a16:creationId xmlns:a16="http://schemas.microsoft.com/office/drawing/2014/main" id="{BF57C0B7-635F-5B5A-CB23-5A3E7109270B}"/>
              </a:ext>
            </a:extLst>
          </p:cNvPr>
          <p:cNvSpPr txBox="1"/>
          <p:nvPr/>
        </p:nvSpPr>
        <p:spPr>
          <a:xfrm>
            <a:off x="411678" y="5450134"/>
            <a:ext cx="5942497" cy="941668"/>
          </a:xfrm>
          <a:prstGeom prst="rect">
            <a:avLst/>
          </a:prstGeom>
        </p:spPr>
        <p:txBody>
          <a:bodyPr wrap="square" lIns="0" tIns="0" rIns="0" bIns="0" rtlCol="0" anchor="t">
            <a:spAutoFit/>
          </a:bodyPr>
          <a:lstStyle/>
          <a:p>
            <a:pPr algn="l">
              <a:lnSpc>
                <a:spcPts val="8315"/>
              </a:lnSpc>
            </a:pPr>
            <a:r>
              <a:rPr lang="en-US" sz="6000" b="1" dirty="0">
                <a:solidFill>
                  <a:srgbClr val="D563A1"/>
                </a:solidFill>
                <a:latin typeface="Bebas Neue Bold"/>
                <a:ea typeface="Bebas Neue Bold"/>
                <a:cs typeface="Bebas Neue Bold"/>
                <a:sym typeface="Bebas Neue Bold"/>
              </a:rPr>
              <a:t>Salary expectations</a:t>
            </a:r>
          </a:p>
        </p:txBody>
      </p:sp>
      <p:sp>
        <p:nvSpPr>
          <p:cNvPr id="15" name="TextBox 12">
            <a:extLst>
              <a:ext uri="{FF2B5EF4-FFF2-40B4-BE49-F238E27FC236}">
                <a16:creationId xmlns:a16="http://schemas.microsoft.com/office/drawing/2014/main" id="{A517FF8E-B4C1-8727-84AF-43A75A2BC20B}"/>
              </a:ext>
            </a:extLst>
          </p:cNvPr>
          <p:cNvSpPr txBox="1"/>
          <p:nvPr/>
        </p:nvSpPr>
        <p:spPr>
          <a:xfrm>
            <a:off x="381000" y="6620713"/>
            <a:ext cx="5942497" cy="3077766"/>
          </a:xfrm>
          <a:prstGeom prst="rect">
            <a:avLst/>
          </a:prstGeom>
        </p:spPr>
        <p:txBody>
          <a:bodyPr wrap="square" lIns="0" tIns="0" rIns="0" bIns="0" rtlCol="0" anchor="t">
            <a:spAutoFit/>
          </a:bodyPr>
          <a:lstStyle/>
          <a:p>
            <a:r>
              <a:rPr lang="en-US" sz="2000" dirty="0">
                <a:solidFill>
                  <a:schemeClr val="bg1"/>
                </a:solidFill>
              </a:rPr>
              <a:t>Survey data shows a </a:t>
            </a:r>
            <a:r>
              <a:rPr lang="en-US" sz="2000" b="1" dirty="0">
                <a:solidFill>
                  <a:schemeClr val="bg1"/>
                </a:solidFill>
              </a:rPr>
              <a:t>peak in expected salary</a:t>
            </a:r>
            <a:r>
              <a:rPr lang="en-US" sz="2000" dirty="0">
                <a:solidFill>
                  <a:schemeClr val="bg1"/>
                </a:solidFill>
              </a:rPr>
              <a:t> in 2024, followed by a slight dip in 2025. Most respondents expressed expectations around industry-average CTC levels. There’s noticeable variation across roles, with tech and analytics demands showing higher numbers. Expectations appear influenced by awareness, region, and job exposure. Entry-level candidates from urban regions reported slightly higher aspirations. Overall, </a:t>
            </a:r>
            <a:r>
              <a:rPr lang="en-US" sz="2000" dirty="0" err="1">
                <a:solidFill>
                  <a:schemeClr val="bg1"/>
                </a:solidFill>
              </a:rPr>
              <a:t>GenZ</a:t>
            </a:r>
            <a:r>
              <a:rPr lang="en-US" sz="2000" dirty="0">
                <a:solidFill>
                  <a:schemeClr val="bg1"/>
                </a:solidFill>
              </a:rPr>
              <a:t> remains </a:t>
            </a:r>
            <a:r>
              <a:rPr lang="en-US" sz="2000" b="1" dirty="0">
                <a:solidFill>
                  <a:schemeClr val="bg1"/>
                </a:solidFill>
              </a:rPr>
              <a:t>realistic but growth-oriented</a:t>
            </a:r>
            <a:r>
              <a:rPr lang="en-US" sz="2000" dirty="0">
                <a:solidFill>
                  <a:schemeClr val="bg1"/>
                </a:solidFill>
              </a:rPr>
              <a:t> in salary expectations.</a:t>
            </a:r>
          </a:p>
        </p:txBody>
      </p:sp>
      <p:graphicFrame>
        <p:nvGraphicFramePr>
          <p:cNvPr id="2" name="Chart 1">
            <a:extLst>
              <a:ext uri="{FF2B5EF4-FFF2-40B4-BE49-F238E27FC236}">
                <a16:creationId xmlns:a16="http://schemas.microsoft.com/office/drawing/2014/main" id="{FFE37949-742F-4029-A298-E8BC260C7B33}"/>
              </a:ext>
            </a:extLst>
          </p:cNvPr>
          <p:cNvGraphicFramePr>
            <a:graphicFrameLocks/>
          </p:cNvGraphicFramePr>
          <p:nvPr>
            <p:extLst>
              <p:ext uri="{D42A27DB-BD31-4B8C-83A1-F6EECF244321}">
                <p14:modId xmlns:p14="http://schemas.microsoft.com/office/powerpoint/2010/main" val="2944631207"/>
              </p:ext>
            </p:extLst>
          </p:nvPr>
        </p:nvGraphicFramePr>
        <p:xfrm>
          <a:off x="7271190" y="647700"/>
          <a:ext cx="10095994" cy="39973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2E72DBD-AB45-4A8A-90D1-99CF4925E0B9}"/>
              </a:ext>
            </a:extLst>
          </p:cNvPr>
          <p:cNvGraphicFramePr>
            <a:graphicFrameLocks/>
          </p:cNvGraphicFramePr>
          <p:nvPr>
            <p:extLst>
              <p:ext uri="{D42A27DB-BD31-4B8C-83A1-F6EECF244321}">
                <p14:modId xmlns:p14="http://schemas.microsoft.com/office/powerpoint/2010/main" val="2421312555"/>
              </p:ext>
            </p:extLst>
          </p:nvPr>
        </p:nvGraphicFramePr>
        <p:xfrm>
          <a:off x="7198171" y="5475154"/>
          <a:ext cx="10095995" cy="43927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1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C2F6F">
                <a:alpha val="100000"/>
              </a:srgbClr>
            </a:gs>
            <a:gs pos="100000">
              <a:srgbClr val="490F3E">
                <a:alpha val="100000"/>
              </a:srgbClr>
            </a:gs>
          </a:gsLst>
          <a:lin ang="0"/>
        </a:gradFill>
        <a:effectLst/>
      </p:bgPr>
    </p:bg>
    <p:spTree>
      <p:nvGrpSpPr>
        <p:cNvPr id="1" name="">
          <a:extLst>
            <a:ext uri="{FF2B5EF4-FFF2-40B4-BE49-F238E27FC236}">
              <a16:creationId xmlns:a16="http://schemas.microsoft.com/office/drawing/2014/main" id="{CAE763A1-2AAD-5A09-9F47-56A7DB576DBB}"/>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574A5DCB-1DDC-6BAA-06A4-33CC707CDAD4}"/>
              </a:ext>
            </a:extLst>
          </p:cNvPr>
          <p:cNvSpPr txBox="1"/>
          <p:nvPr/>
        </p:nvSpPr>
        <p:spPr>
          <a:xfrm>
            <a:off x="2243855" y="9017559"/>
            <a:ext cx="2990767" cy="258043"/>
          </a:xfrm>
          <a:prstGeom prst="rect">
            <a:avLst/>
          </a:prstGeom>
        </p:spPr>
        <p:txBody>
          <a:bodyPr lIns="0" tIns="0" rIns="0" bIns="0" rtlCol="0" anchor="t">
            <a:spAutoFit/>
          </a:bodyPr>
          <a:lstStyle/>
          <a:p>
            <a:pPr algn="l">
              <a:lnSpc>
                <a:spcPts val="2053"/>
              </a:lnSpc>
              <a:spcBef>
                <a:spcPct val="0"/>
              </a:spcBef>
            </a:pPr>
            <a:r>
              <a:rPr lang="en-US" sz="1466" b="1">
                <a:solidFill>
                  <a:srgbClr val="3D2882"/>
                </a:solidFill>
                <a:latin typeface="Raleway Bold"/>
                <a:ea typeface="Raleway Bold"/>
                <a:cs typeface="Raleway Bold"/>
                <a:sym typeface="Raleway Bold"/>
              </a:rPr>
              <a:t>WWW.REALLYGREATSITE.COM</a:t>
            </a:r>
          </a:p>
        </p:txBody>
      </p:sp>
      <p:grpSp>
        <p:nvGrpSpPr>
          <p:cNvPr id="14" name="Group 14">
            <a:extLst>
              <a:ext uri="{FF2B5EF4-FFF2-40B4-BE49-F238E27FC236}">
                <a16:creationId xmlns:a16="http://schemas.microsoft.com/office/drawing/2014/main" id="{520EFB98-FDF7-E510-9050-86E7EF6EAB5B}"/>
              </a:ext>
            </a:extLst>
          </p:cNvPr>
          <p:cNvGrpSpPr/>
          <p:nvPr/>
        </p:nvGrpSpPr>
        <p:grpSpPr>
          <a:xfrm>
            <a:off x="17579417" y="8585700"/>
            <a:ext cx="1075518" cy="708583"/>
            <a:chOff x="0" y="0"/>
            <a:chExt cx="283264" cy="186623"/>
          </a:xfrm>
        </p:grpSpPr>
        <p:sp>
          <p:nvSpPr>
            <p:cNvPr id="15" name="Freeform 15">
              <a:extLst>
                <a:ext uri="{FF2B5EF4-FFF2-40B4-BE49-F238E27FC236}">
                  <a16:creationId xmlns:a16="http://schemas.microsoft.com/office/drawing/2014/main" id="{AAF9EFBE-46B7-AD03-215A-786D1FCAF7E8}"/>
                </a:ext>
              </a:extLst>
            </p:cNvPr>
            <p:cNvSpPr/>
            <p:nvPr/>
          </p:nvSpPr>
          <p:spPr>
            <a:xfrm>
              <a:off x="0" y="0"/>
              <a:ext cx="283264" cy="186623"/>
            </a:xfrm>
            <a:custGeom>
              <a:avLst/>
              <a:gdLst/>
              <a:ahLst/>
              <a:cxnLst/>
              <a:rect l="l" t="t" r="r" b="b"/>
              <a:pathLst>
                <a:path w="283264" h="186623">
                  <a:moveTo>
                    <a:pt x="0" y="0"/>
                  </a:moveTo>
                  <a:lnTo>
                    <a:pt x="283264" y="0"/>
                  </a:lnTo>
                  <a:lnTo>
                    <a:pt x="283264" y="186623"/>
                  </a:lnTo>
                  <a:lnTo>
                    <a:pt x="0" y="186623"/>
                  </a:lnTo>
                  <a:close/>
                </a:path>
              </a:pathLst>
            </a:custGeom>
            <a:solidFill>
              <a:srgbClr val="E9E9E9"/>
            </a:solidFill>
          </p:spPr>
        </p:sp>
        <p:sp>
          <p:nvSpPr>
            <p:cNvPr id="16" name="TextBox 16">
              <a:extLst>
                <a:ext uri="{FF2B5EF4-FFF2-40B4-BE49-F238E27FC236}">
                  <a16:creationId xmlns:a16="http://schemas.microsoft.com/office/drawing/2014/main" id="{D3657ED2-D3A5-33A2-711C-7E1C869E98F7}"/>
                </a:ext>
              </a:extLst>
            </p:cNvPr>
            <p:cNvSpPr txBox="1"/>
            <p:nvPr/>
          </p:nvSpPr>
          <p:spPr>
            <a:xfrm>
              <a:off x="0" y="-38100"/>
              <a:ext cx="283264" cy="224723"/>
            </a:xfrm>
            <a:prstGeom prst="rect">
              <a:avLst/>
            </a:prstGeom>
          </p:spPr>
          <p:txBody>
            <a:bodyPr lIns="50800" tIns="50800" rIns="50800" bIns="50800" rtlCol="0" anchor="ctr"/>
            <a:lstStyle/>
            <a:p>
              <a:pPr algn="ctr">
                <a:lnSpc>
                  <a:spcPts val="2212"/>
                </a:lnSpc>
              </a:pPr>
              <a:endParaRPr/>
            </a:p>
          </p:txBody>
        </p:sp>
      </p:grpSp>
      <p:sp>
        <p:nvSpPr>
          <p:cNvPr id="17" name="TextBox 17">
            <a:extLst>
              <a:ext uri="{FF2B5EF4-FFF2-40B4-BE49-F238E27FC236}">
                <a16:creationId xmlns:a16="http://schemas.microsoft.com/office/drawing/2014/main" id="{7D70EE26-6405-A927-EB14-F94C6B0E80C5}"/>
              </a:ext>
            </a:extLst>
          </p:cNvPr>
          <p:cNvSpPr txBox="1"/>
          <p:nvPr/>
        </p:nvSpPr>
        <p:spPr>
          <a:xfrm>
            <a:off x="17792856" y="8741720"/>
            <a:ext cx="385473" cy="319190"/>
          </a:xfrm>
          <a:prstGeom prst="rect">
            <a:avLst/>
          </a:prstGeom>
        </p:spPr>
        <p:txBody>
          <a:bodyPr lIns="0" tIns="0" rIns="0" bIns="0" rtlCol="0" anchor="t">
            <a:spAutoFit/>
          </a:bodyPr>
          <a:lstStyle/>
          <a:p>
            <a:pPr algn="l">
              <a:lnSpc>
                <a:spcPts val="2716"/>
              </a:lnSpc>
              <a:spcBef>
                <a:spcPct val="0"/>
              </a:spcBef>
            </a:pPr>
            <a:r>
              <a:rPr lang="en-US" sz="1940" b="1" dirty="0">
                <a:solidFill>
                  <a:srgbClr val="3D2882"/>
                </a:solidFill>
                <a:latin typeface="Raleway Bold"/>
                <a:ea typeface="Raleway Bold"/>
                <a:cs typeface="Raleway Bold"/>
                <a:sym typeface="Raleway Bold"/>
              </a:rPr>
              <a:t>09</a:t>
            </a:r>
          </a:p>
        </p:txBody>
      </p:sp>
      <p:sp>
        <p:nvSpPr>
          <p:cNvPr id="18" name="TextBox 18">
            <a:extLst>
              <a:ext uri="{FF2B5EF4-FFF2-40B4-BE49-F238E27FC236}">
                <a16:creationId xmlns:a16="http://schemas.microsoft.com/office/drawing/2014/main" id="{B4B4ACC8-42CE-1353-F634-515956423E57}"/>
              </a:ext>
            </a:extLst>
          </p:cNvPr>
          <p:cNvSpPr txBox="1"/>
          <p:nvPr/>
        </p:nvSpPr>
        <p:spPr>
          <a:xfrm>
            <a:off x="2066954" y="108286"/>
            <a:ext cx="8524846" cy="1064394"/>
          </a:xfrm>
          <a:prstGeom prst="rect">
            <a:avLst/>
          </a:prstGeom>
        </p:spPr>
        <p:txBody>
          <a:bodyPr wrap="square" lIns="0" tIns="0" rIns="0" bIns="0" rtlCol="0" anchor="t">
            <a:spAutoFit/>
          </a:bodyPr>
          <a:lstStyle/>
          <a:p>
            <a:pPr algn="l">
              <a:lnSpc>
                <a:spcPts val="8315"/>
              </a:lnSpc>
            </a:pPr>
            <a:r>
              <a:rPr lang="en-US" sz="8315" b="1" dirty="0">
                <a:solidFill>
                  <a:srgbClr val="FFFFFF"/>
                </a:solidFill>
                <a:latin typeface="Bebas Neue Bold"/>
                <a:ea typeface="Bebas Neue Bold"/>
                <a:cs typeface="Bebas Neue Bold"/>
                <a:sym typeface="Bebas Neue Bold"/>
              </a:rPr>
              <a:t>GENZ CAREER ASPIRATION</a:t>
            </a:r>
          </a:p>
        </p:txBody>
      </p:sp>
      <p:sp>
        <p:nvSpPr>
          <p:cNvPr id="19" name="TextBox 19">
            <a:extLst>
              <a:ext uri="{FF2B5EF4-FFF2-40B4-BE49-F238E27FC236}">
                <a16:creationId xmlns:a16="http://schemas.microsoft.com/office/drawing/2014/main" id="{8A747D3B-EA9B-0682-E5D6-CFCD1024C008}"/>
              </a:ext>
            </a:extLst>
          </p:cNvPr>
          <p:cNvSpPr txBox="1"/>
          <p:nvPr/>
        </p:nvSpPr>
        <p:spPr>
          <a:xfrm>
            <a:off x="10515600" y="97819"/>
            <a:ext cx="5385535" cy="1064394"/>
          </a:xfrm>
          <a:prstGeom prst="rect">
            <a:avLst/>
          </a:prstGeom>
        </p:spPr>
        <p:txBody>
          <a:bodyPr lIns="0" tIns="0" rIns="0" bIns="0" rtlCol="0" anchor="t">
            <a:spAutoFit/>
          </a:bodyPr>
          <a:lstStyle/>
          <a:p>
            <a:pPr algn="l">
              <a:lnSpc>
                <a:spcPts val="8315"/>
              </a:lnSpc>
            </a:pPr>
            <a:r>
              <a:rPr lang="en-US" sz="8315" b="1" dirty="0" err="1">
                <a:solidFill>
                  <a:srgbClr val="D563A1"/>
                </a:solidFill>
                <a:latin typeface="Bebas Neue Bold"/>
                <a:ea typeface="Bebas Neue Bold"/>
                <a:cs typeface="Bebas Neue Bold"/>
                <a:sym typeface="Bebas Neue Bold"/>
              </a:rPr>
              <a:t>sqL</a:t>
            </a:r>
            <a:r>
              <a:rPr lang="en-US" sz="8315" b="1" dirty="0">
                <a:solidFill>
                  <a:srgbClr val="D563A1"/>
                </a:solidFill>
                <a:latin typeface="Bebas Neue Bold"/>
                <a:ea typeface="Bebas Neue Bold"/>
                <a:cs typeface="Bebas Neue Bold"/>
                <a:sym typeface="Bebas Neue Bold"/>
              </a:rPr>
              <a:t> ANALYSIS</a:t>
            </a:r>
          </a:p>
        </p:txBody>
      </p:sp>
      <p:grpSp>
        <p:nvGrpSpPr>
          <p:cNvPr id="32" name="Group 31">
            <a:extLst>
              <a:ext uri="{FF2B5EF4-FFF2-40B4-BE49-F238E27FC236}">
                <a16:creationId xmlns:a16="http://schemas.microsoft.com/office/drawing/2014/main" id="{93535BC0-56F9-FA32-7A3F-106131D90556}"/>
              </a:ext>
            </a:extLst>
          </p:cNvPr>
          <p:cNvGrpSpPr/>
          <p:nvPr/>
        </p:nvGrpSpPr>
        <p:grpSpPr>
          <a:xfrm>
            <a:off x="119400" y="1601615"/>
            <a:ext cx="8022637" cy="3875344"/>
            <a:chOff x="119400" y="1601615"/>
            <a:chExt cx="8022637" cy="3875344"/>
          </a:xfrm>
        </p:grpSpPr>
        <p:sp>
          <p:nvSpPr>
            <p:cNvPr id="4" name="Freeform 4">
              <a:extLst>
                <a:ext uri="{FF2B5EF4-FFF2-40B4-BE49-F238E27FC236}">
                  <a16:creationId xmlns:a16="http://schemas.microsoft.com/office/drawing/2014/main" id="{1A1AC503-3DA4-1B75-451F-686D390FC033}"/>
                </a:ext>
              </a:extLst>
            </p:cNvPr>
            <p:cNvSpPr/>
            <p:nvPr/>
          </p:nvSpPr>
          <p:spPr>
            <a:xfrm>
              <a:off x="119400" y="4663505"/>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a:extLst>
                <a:ext uri="{FF2B5EF4-FFF2-40B4-BE49-F238E27FC236}">
                  <a16:creationId xmlns:a16="http://schemas.microsoft.com/office/drawing/2014/main" id="{99ED5B47-907B-2BCE-3AAC-51705D553578}"/>
                </a:ext>
              </a:extLst>
            </p:cNvPr>
            <p:cNvSpPr txBox="1"/>
            <p:nvPr/>
          </p:nvSpPr>
          <p:spPr>
            <a:xfrm>
              <a:off x="1154362" y="4551000"/>
              <a:ext cx="6987675" cy="925959"/>
            </a:xfrm>
            <a:prstGeom prst="rect">
              <a:avLst/>
            </a:prstGeom>
          </p:spPr>
          <p:txBody>
            <a:bodyPr lIns="0" tIns="0" rIns="0" bIns="0" rtlCol="0" anchor="t">
              <a:spAutoFit/>
            </a:bodyPr>
            <a:lstStyle/>
            <a:p>
              <a:pPr>
                <a:lnSpc>
                  <a:spcPts val="2436"/>
                </a:lnSpc>
                <a:spcBef>
                  <a:spcPct val="0"/>
                </a:spcBef>
              </a:pPr>
              <a:r>
                <a:rPr lang="en-US" sz="2400" dirty="0">
                  <a:solidFill>
                    <a:schemeClr val="bg1"/>
                  </a:solidFill>
                </a:rPr>
                <a:t>Content Creation, Tech, and Business dominate </a:t>
              </a:r>
              <a:r>
                <a:rPr lang="en-US" sz="2400" dirty="0" err="1">
                  <a:solidFill>
                    <a:schemeClr val="bg1"/>
                  </a:solidFill>
                </a:rPr>
                <a:t>GenZ’s</a:t>
              </a:r>
              <a:r>
                <a:rPr lang="en-US" sz="2400" dirty="0">
                  <a:solidFill>
                    <a:schemeClr val="bg1"/>
                  </a:solidFill>
                </a:rPr>
                <a:t> dreams—signaling a shift to autonomy and digital innovation.</a:t>
              </a:r>
              <a:endParaRPr lang="en-US" sz="2400" dirty="0">
                <a:solidFill>
                  <a:schemeClr val="bg1"/>
                </a:solidFill>
                <a:latin typeface="Raleway"/>
                <a:ea typeface="Raleway"/>
                <a:cs typeface="Raleway"/>
                <a:sym typeface="Raleway"/>
              </a:endParaRPr>
            </a:p>
          </p:txBody>
        </p:sp>
        <p:grpSp>
          <p:nvGrpSpPr>
            <p:cNvPr id="2" name="Group 1">
              <a:extLst>
                <a:ext uri="{FF2B5EF4-FFF2-40B4-BE49-F238E27FC236}">
                  <a16:creationId xmlns:a16="http://schemas.microsoft.com/office/drawing/2014/main" id="{28DF7626-1FCA-1D5C-3C1F-A4DB69C2DD89}"/>
                </a:ext>
              </a:extLst>
            </p:cNvPr>
            <p:cNvGrpSpPr/>
            <p:nvPr/>
          </p:nvGrpSpPr>
          <p:grpSpPr>
            <a:xfrm>
              <a:off x="328969" y="1601615"/>
              <a:ext cx="4905653" cy="2703685"/>
              <a:chOff x="1137" y="2154918"/>
              <a:chExt cx="7076245" cy="4726210"/>
            </a:xfrm>
          </p:grpSpPr>
          <p:grpSp>
            <p:nvGrpSpPr>
              <p:cNvPr id="3" name="Group 20">
                <a:extLst>
                  <a:ext uri="{FF2B5EF4-FFF2-40B4-BE49-F238E27FC236}">
                    <a16:creationId xmlns:a16="http://schemas.microsoft.com/office/drawing/2014/main" id="{AA80DAC5-05E9-05A4-B826-ADE150C68E87}"/>
                  </a:ext>
                </a:extLst>
              </p:cNvPr>
              <p:cNvGrpSpPr/>
              <p:nvPr/>
            </p:nvGrpSpPr>
            <p:grpSpPr>
              <a:xfrm>
                <a:off x="529594" y="2382350"/>
                <a:ext cx="6547788" cy="4498778"/>
                <a:chOff x="0" y="-38100"/>
                <a:chExt cx="1724520" cy="1184863"/>
              </a:xfrm>
            </p:grpSpPr>
            <p:sp>
              <p:nvSpPr>
                <p:cNvPr id="28" name="Freeform 21">
                  <a:extLst>
                    <a:ext uri="{FF2B5EF4-FFF2-40B4-BE49-F238E27FC236}">
                      <a16:creationId xmlns:a16="http://schemas.microsoft.com/office/drawing/2014/main" id="{4653E17D-5036-ACFC-5825-F2359DF4B0D9}"/>
                    </a:ext>
                  </a:extLst>
                </p:cNvPr>
                <p:cNvSpPr/>
                <p:nvPr/>
              </p:nvSpPr>
              <p:spPr>
                <a:xfrm>
                  <a:off x="0" y="0"/>
                  <a:ext cx="1724520" cy="114676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29" name="TextBox 22">
                  <a:extLst>
                    <a:ext uri="{FF2B5EF4-FFF2-40B4-BE49-F238E27FC236}">
                      <a16:creationId xmlns:a16="http://schemas.microsoft.com/office/drawing/2014/main" id="{4AA1C58C-8358-CCD2-0201-310F1C932710}"/>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12" name="TextBox 23">
                <a:extLst>
                  <a:ext uri="{FF2B5EF4-FFF2-40B4-BE49-F238E27FC236}">
                    <a16:creationId xmlns:a16="http://schemas.microsoft.com/office/drawing/2014/main" id="{06044D8E-79B2-1A55-EB48-ED30872D09A2}"/>
                  </a:ext>
                </a:extLst>
              </p:cNvPr>
              <p:cNvSpPr txBox="1"/>
              <p:nvPr/>
            </p:nvSpPr>
            <p:spPr>
              <a:xfrm>
                <a:off x="1501696" y="3622519"/>
                <a:ext cx="5225334" cy="2275632"/>
              </a:xfrm>
              <a:prstGeom prst="rect">
                <a:avLst/>
              </a:prstGeom>
            </p:spPr>
            <p:txBody>
              <a:bodyPr wrap="square" lIns="0" tIns="0" rIns="0" bIns="0" rtlCol="0" anchor="t">
                <a:spAutoFit/>
              </a:bodyPr>
              <a:lstStyle/>
              <a:p>
                <a:r>
                  <a:rPr lang="en-US" sz="2400" dirty="0">
                    <a:solidFill>
                      <a:schemeClr val="bg1"/>
                    </a:solidFill>
                  </a:rPr>
                  <a:t>SELECT </a:t>
                </a:r>
                <a:r>
                  <a:rPr lang="en-US" sz="2400" dirty="0" err="1">
                    <a:solidFill>
                      <a:schemeClr val="bg1"/>
                    </a:solidFill>
                  </a:rPr>
                  <a:t>Career_aspirations</a:t>
                </a:r>
                <a:r>
                  <a:rPr lang="en-US" sz="2400" dirty="0">
                    <a:solidFill>
                      <a:schemeClr val="bg1"/>
                    </a:solidFill>
                  </a:rPr>
                  <a:t>, COUNT(*) AS </a:t>
                </a:r>
                <a:r>
                  <a:rPr lang="en-US" sz="2400" dirty="0" err="1">
                    <a:solidFill>
                      <a:schemeClr val="bg1"/>
                    </a:solidFill>
                  </a:rPr>
                  <a:t>countFROM</a:t>
                </a:r>
                <a:r>
                  <a:rPr lang="en-US" sz="2400" dirty="0">
                    <a:solidFill>
                      <a:schemeClr val="bg1"/>
                    </a:solidFill>
                  </a:rPr>
                  <a:t> </a:t>
                </a:r>
                <a:r>
                  <a:rPr lang="en-US" sz="2400" dirty="0" err="1">
                    <a:solidFill>
                      <a:schemeClr val="bg1"/>
                    </a:solidFill>
                  </a:rPr>
                  <a:t>gen_zGROUP</a:t>
                </a:r>
                <a:r>
                  <a:rPr lang="en-US" sz="2400" dirty="0">
                    <a:solidFill>
                      <a:schemeClr val="bg1"/>
                    </a:solidFill>
                  </a:rPr>
                  <a:t> BY </a:t>
                </a:r>
                <a:r>
                  <a:rPr lang="en-US" sz="2400" dirty="0" err="1">
                    <a:solidFill>
                      <a:schemeClr val="bg1"/>
                    </a:solidFill>
                  </a:rPr>
                  <a:t>Career_aspirationsORDER</a:t>
                </a:r>
                <a:r>
                  <a:rPr lang="en-US" sz="2400" dirty="0">
                    <a:solidFill>
                      <a:schemeClr val="bg1"/>
                    </a:solidFill>
                  </a:rPr>
                  <a:t> BY count DESC;</a:t>
                </a:r>
              </a:p>
            </p:txBody>
          </p:sp>
          <p:sp>
            <p:nvSpPr>
              <p:cNvPr id="24" name="TextBox 24">
                <a:extLst>
                  <a:ext uri="{FF2B5EF4-FFF2-40B4-BE49-F238E27FC236}">
                    <a16:creationId xmlns:a16="http://schemas.microsoft.com/office/drawing/2014/main" id="{7357107D-2F2B-2E19-CEDC-3C666B44AA9D}"/>
                  </a:ext>
                </a:extLst>
              </p:cNvPr>
              <p:cNvSpPr txBox="1"/>
              <p:nvPr/>
            </p:nvSpPr>
            <p:spPr>
              <a:xfrm>
                <a:off x="1594326" y="3013778"/>
                <a:ext cx="4637161" cy="650099"/>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CAREER ASPIRATIONS</a:t>
                </a:r>
              </a:p>
            </p:txBody>
          </p:sp>
          <p:grpSp>
            <p:nvGrpSpPr>
              <p:cNvPr id="25" name="Group 25">
                <a:extLst>
                  <a:ext uri="{FF2B5EF4-FFF2-40B4-BE49-F238E27FC236}">
                    <a16:creationId xmlns:a16="http://schemas.microsoft.com/office/drawing/2014/main" id="{4DBCB49A-4839-44B7-0407-898EAE6C65D6}"/>
                  </a:ext>
                </a:extLst>
              </p:cNvPr>
              <p:cNvGrpSpPr/>
              <p:nvPr/>
            </p:nvGrpSpPr>
            <p:grpSpPr>
              <a:xfrm>
                <a:off x="1137" y="2154918"/>
                <a:ext cx="1216595" cy="1216595"/>
                <a:chOff x="0" y="0"/>
                <a:chExt cx="812800" cy="812800"/>
              </a:xfrm>
            </p:grpSpPr>
            <p:sp>
              <p:nvSpPr>
                <p:cNvPr id="26" name="Freeform 26">
                  <a:extLst>
                    <a:ext uri="{FF2B5EF4-FFF2-40B4-BE49-F238E27FC236}">
                      <a16:creationId xmlns:a16="http://schemas.microsoft.com/office/drawing/2014/main" id="{8573FC27-59F5-CFF5-AC44-77B82F50A7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27" name="TextBox 27">
                  <a:extLst>
                    <a:ext uri="{FF2B5EF4-FFF2-40B4-BE49-F238E27FC236}">
                      <a16:creationId xmlns:a16="http://schemas.microsoft.com/office/drawing/2014/main" id="{E685476C-D385-C9D0-85C3-3486BEE28D35}"/>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grpSp>
        <p:nvGrpSpPr>
          <p:cNvPr id="33" name="Group 32">
            <a:extLst>
              <a:ext uri="{FF2B5EF4-FFF2-40B4-BE49-F238E27FC236}">
                <a16:creationId xmlns:a16="http://schemas.microsoft.com/office/drawing/2014/main" id="{19EE398B-7C7B-0326-975F-B866CABCE84F}"/>
              </a:ext>
            </a:extLst>
          </p:cNvPr>
          <p:cNvGrpSpPr/>
          <p:nvPr/>
        </p:nvGrpSpPr>
        <p:grpSpPr>
          <a:xfrm>
            <a:off x="8516132" y="1738240"/>
            <a:ext cx="8022637" cy="4057381"/>
            <a:chOff x="119400" y="1601615"/>
            <a:chExt cx="8022637" cy="4057381"/>
          </a:xfrm>
        </p:grpSpPr>
        <p:sp>
          <p:nvSpPr>
            <p:cNvPr id="34" name="Freeform 4">
              <a:extLst>
                <a:ext uri="{FF2B5EF4-FFF2-40B4-BE49-F238E27FC236}">
                  <a16:creationId xmlns:a16="http://schemas.microsoft.com/office/drawing/2014/main" id="{769EBA94-1DB4-5B8D-853E-AFA797D23F32}"/>
                </a:ext>
              </a:extLst>
            </p:cNvPr>
            <p:cNvSpPr/>
            <p:nvPr/>
          </p:nvSpPr>
          <p:spPr>
            <a:xfrm>
              <a:off x="119400" y="4663505"/>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TextBox 20">
              <a:extLst>
                <a:ext uri="{FF2B5EF4-FFF2-40B4-BE49-F238E27FC236}">
                  <a16:creationId xmlns:a16="http://schemas.microsoft.com/office/drawing/2014/main" id="{BD7726F3-228C-1D8E-0395-E161AD611DF6}"/>
                </a:ext>
              </a:extLst>
            </p:cNvPr>
            <p:cNvSpPr txBox="1"/>
            <p:nvPr/>
          </p:nvSpPr>
          <p:spPr>
            <a:xfrm>
              <a:off x="1154362" y="4551000"/>
              <a:ext cx="6987675" cy="1107996"/>
            </a:xfrm>
            <a:prstGeom prst="rect">
              <a:avLst/>
            </a:prstGeom>
          </p:spPr>
          <p:txBody>
            <a:bodyPr lIns="0" tIns="0" rIns="0" bIns="0" rtlCol="0" anchor="t">
              <a:spAutoFit/>
            </a:bodyPr>
            <a:lstStyle/>
            <a:p>
              <a:r>
                <a:rPr lang="en-US" sz="2400" dirty="0">
                  <a:solidFill>
                    <a:schemeClr val="bg1"/>
                  </a:solidFill>
                </a:rPr>
                <a:t>Work-life balance and passion outweigh parental or peer influence—</a:t>
              </a:r>
              <a:r>
                <a:rPr lang="en-US" sz="2400" dirty="0" err="1">
                  <a:solidFill>
                    <a:schemeClr val="bg1"/>
                  </a:solidFill>
                </a:rPr>
                <a:t>GenZ</a:t>
              </a:r>
              <a:r>
                <a:rPr lang="en-US" sz="2400" dirty="0">
                  <a:solidFill>
                    <a:schemeClr val="bg1"/>
                  </a:solidFill>
                </a:rPr>
                <a:t> makes </a:t>
              </a:r>
              <a:r>
                <a:rPr lang="en-US" sz="2400" b="1" dirty="0">
                  <a:solidFill>
                    <a:schemeClr val="bg1"/>
                  </a:solidFill>
                </a:rPr>
                <a:t>independent, purpose-led</a:t>
              </a:r>
              <a:r>
                <a:rPr lang="en-US" sz="2400" dirty="0">
                  <a:solidFill>
                    <a:schemeClr val="bg1"/>
                  </a:solidFill>
                </a:rPr>
                <a:t> decisions.</a:t>
              </a:r>
            </a:p>
          </p:txBody>
        </p:sp>
        <p:grpSp>
          <p:nvGrpSpPr>
            <p:cNvPr id="36" name="Group 35">
              <a:extLst>
                <a:ext uri="{FF2B5EF4-FFF2-40B4-BE49-F238E27FC236}">
                  <a16:creationId xmlns:a16="http://schemas.microsoft.com/office/drawing/2014/main" id="{16191938-9A74-EBF4-15F8-43C1A31207ED}"/>
                </a:ext>
              </a:extLst>
            </p:cNvPr>
            <p:cNvGrpSpPr/>
            <p:nvPr/>
          </p:nvGrpSpPr>
          <p:grpSpPr>
            <a:xfrm>
              <a:off x="328969" y="1601615"/>
              <a:ext cx="5904699" cy="2703685"/>
              <a:chOff x="1137" y="2154918"/>
              <a:chExt cx="8517337" cy="4726210"/>
            </a:xfrm>
          </p:grpSpPr>
          <p:grpSp>
            <p:nvGrpSpPr>
              <p:cNvPr id="37" name="Group 20">
                <a:extLst>
                  <a:ext uri="{FF2B5EF4-FFF2-40B4-BE49-F238E27FC236}">
                    <a16:creationId xmlns:a16="http://schemas.microsoft.com/office/drawing/2014/main" id="{18575DCC-0898-482C-A53D-7BC5AF063330}"/>
                  </a:ext>
                </a:extLst>
              </p:cNvPr>
              <p:cNvGrpSpPr/>
              <p:nvPr/>
            </p:nvGrpSpPr>
            <p:grpSpPr>
              <a:xfrm>
                <a:off x="529594" y="2382350"/>
                <a:ext cx="6547788" cy="4498778"/>
                <a:chOff x="0" y="-38100"/>
                <a:chExt cx="1724520" cy="1184863"/>
              </a:xfrm>
            </p:grpSpPr>
            <p:sp>
              <p:nvSpPr>
                <p:cNvPr id="43" name="Freeform 21">
                  <a:extLst>
                    <a:ext uri="{FF2B5EF4-FFF2-40B4-BE49-F238E27FC236}">
                      <a16:creationId xmlns:a16="http://schemas.microsoft.com/office/drawing/2014/main" id="{58378DAD-62ED-B277-67A7-0B205D0AFB15}"/>
                    </a:ext>
                  </a:extLst>
                </p:cNvPr>
                <p:cNvSpPr/>
                <p:nvPr/>
              </p:nvSpPr>
              <p:spPr>
                <a:xfrm>
                  <a:off x="0" y="0"/>
                  <a:ext cx="1724520" cy="114676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44" name="TextBox 22">
                  <a:extLst>
                    <a:ext uri="{FF2B5EF4-FFF2-40B4-BE49-F238E27FC236}">
                      <a16:creationId xmlns:a16="http://schemas.microsoft.com/office/drawing/2014/main" id="{AB6DDE2C-5FBE-7019-6EC9-0F207062AC2B}"/>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dirty="0"/>
                </a:p>
              </p:txBody>
            </p:sp>
          </p:grpSp>
          <p:sp>
            <p:nvSpPr>
              <p:cNvPr id="38" name="TextBox 23">
                <a:extLst>
                  <a:ext uri="{FF2B5EF4-FFF2-40B4-BE49-F238E27FC236}">
                    <a16:creationId xmlns:a16="http://schemas.microsoft.com/office/drawing/2014/main" id="{208085D8-C9F4-1254-F6A7-95A88F683DD9}"/>
                  </a:ext>
                </a:extLst>
              </p:cNvPr>
              <p:cNvSpPr txBox="1"/>
              <p:nvPr/>
            </p:nvSpPr>
            <p:spPr>
              <a:xfrm>
                <a:off x="1501696" y="3456387"/>
                <a:ext cx="7016778" cy="3228075"/>
              </a:xfrm>
              <a:prstGeom prst="rect">
                <a:avLst/>
              </a:prstGeom>
            </p:spPr>
            <p:txBody>
              <a:bodyPr wrap="square" lIns="0" tIns="0" rIns="0" bIns="0" rtlCol="0" anchor="t">
                <a:spAutoFit/>
              </a:bodyPr>
              <a:lstStyle/>
              <a:p>
                <a:r>
                  <a:rPr lang="en-US" sz="2400" dirty="0">
                    <a:solidFill>
                      <a:schemeClr val="bg1"/>
                    </a:solidFill>
                  </a:rPr>
                  <a:t>SELECT </a:t>
                </a:r>
                <a:r>
                  <a:rPr lang="en-US" sz="2400" dirty="0" err="1">
                    <a:solidFill>
                      <a:schemeClr val="bg1"/>
                    </a:solidFill>
                  </a:rPr>
                  <a:t>Career_influencing_factors</a:t>
                </a:r>
                <a:r>
                  <a:rPr lang="en-US" sz="2400" dirty="0">
                    <a:solidFill>
                      <a:schemeClr val="bg1"/>
                    </a:solidFill>
                  </a:rPr>
                  <a:t>, COUNT(*) AS count</a:t>
                </a:r>
              </a:p>
              <a:p>
                <a:r>
                  <a:rPr lang="en-US" sz="2400" dirty="0">
                    <a:solidFill>
                      <a:schemeClr val="bg1"/>
                    </a:solidFill>
                  </a:rPr>
                  <a:t>FROM </a:t>
                </a:r>
                <a:r>
                  <a:rPr lang="en-US" sz="2400" dirty="0" err="1">
                    <a:solidFill>
                      <a:schemeClr val="bg1"/>
                    </a:solidFill>
                  </a:rPr>
                  <a:t>gen_z</a:t>
                </a:r>
                <a:endParaRPr lang="en-US" sz="2400" dirty="0">
                  <a:solidFill>
                    <a:schemeClr val="bg1"/>
                  </a:solidFill>
                </a:endParaRPr>
              </a:p>
              <a:p>
                <a:r>
                  <a:rPr lang="en-US" sz="2400" dirty="0">
                    <a:solidFill>
                      <a:schemeClr val="bg1"/>
                    </a:solidFill>
                  </a:rPr>
                  <a:t>GROUP BY </a:t>
                </a:r>
                <a:r>
                  <a:rPr lang="en-US" sz="2400" dirty="0" err="1">
                    <a:solidFill>
                      <a:schemeClr val="bg1"/>
                    </a:solidFill>
                  </a:rPr>
                  <a:t>Career_influencing_factors</a:t>
                </a:r>
                <a:endParaRPr lang="en-US" sz="2400" dirty="0">
                  <a:solidFill>
                    <a:schemeClr val="bg1"/>
                  </a:solidFill>
                </a:endParaRPr>
              </a:p>
              <a:p>
                <a:r>
                  <a:rPr lang="en-US" sz="2400" dirty="0">
                    <a:solidFill>
                      <a:schemeClr val="bg1"/>
                    </a:solidFill>
                  </a:rPr>
                  <a:t>ORDER BY count DESC;</a:t>
                </a:r>
              </a:p>
            </p:txBody>
          </p:sp>
          <p:sp>
            <p:nvSpPr>
              <p:cNvPr id="39" name="TextBox 24">
                <a:extLst>
                  <a:ext uri="{FF2B5EF4-FFF2-40B4-BE49-F238E27FC236}">
                    <a16:creationId xmlns:a16="http://schemas.microsoft.com/office/drawing/2014/main" id="{3461AB7D-F60B-C441-3C8B-514493AB574E}"/>
                  </a:ext>
                </a:extLst>
              </p:cNvPr>
              <p:cNvSpPr txBox="1"/>
              <p:nvPr/>
            </p:nvSpPr>
            <p:spPr>
              <a:xfrm>
                <a:off x="1594325" y="2837437"/>
                <a:ext cx="4637161" cy="650099"/>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INFLUENCING FACTOR</a:t>
                </a:r>
              </a:p>
            </p:txBody>
          </p:sp>
          <p:grpSp>
            <p:nvGrpSpPr>
              <p:cNvPr id="40" name="Group 25">
                <a:extLst>
                  <a:ext uri="{FF2B5EF4-FFF2-40B4-BE49-F238E27FC236}">
                    <a16:creationId xmlns:a16="http://schemas.microsoft.com/office/drawing/2014/main" id="{C3BCFFFC-4CAE-F2AF-52E0-AD507F1F7302}"/>
                  </a:ext>
                </a:extLst>
              </p:cNvPr>
              <p:cNvGrpSpPr/>
              <p:nvPr/>
            </p:nvGrpSpPr>
            <p:grpSpPr>
              <a:xfrm>
                <a:off x="1137" y="2154918"/>
                <a:ext cx="1216595" cy="1216595"/>
                <a:chOff x="0" y="0"/>
                <a:chExt cx="812800" cy="812800"/>
              </a:xfrm>
            </p:grpSpPr>
            <p:sp>
              <p:nvSpPr>
                <p:cNvPr id="41" name="Freeform 26">
                  <a:extLst>
                    <a:ext uri="{FF2B5EF4-FFF2-40B4-BE49-F238E27FC236}">
                      <a16:creationId xmlns:a16="http://schemas.microsoft.com/office/drawing/2014/main" id="{2A20ABDC-DAB6-D7AF-4E2F-F132D4DE9C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42" name="TextBox 27">
                  <a:extLst>
                    <a:ext uri="{FF2B5EF4-FFF2-40B4-BE49-F238E27FC236}">
                      <a16:creationId xmlns:a16="http://schemas.microsoft.com/office/drawing/2014/main" id="{0D657017-EBC7-3418-4D70-37079D519B5F}"/>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grpSp>
        <p:nvGrpSpPr>
          <p:cNvPr id="45" name="Group 44">
            <a:extLst>
              <a:ext uri="{FF2B5EF4-FFF2-40B4-BE49-F238E27FC236}">
                <a16:creationId xmlns:a16="http://schemas.microsoft.com/office/drawing/2014/main" id="{EF9AC422-AE2A-6843-52EE-630490D370EC}"/>
              </a:ext>
            </a:extLst>
          </p:cNvPr>
          <p:cNvGrpSpPr/>
          <p:nvPr/>
        </p:nvGrpSpPr>
        <p:grpSpPr>
          <a:xfrm>
            <a:off x="119400" y="6033305"/>
            <a:ext cx="7876408" cy="3748949"/>
            <a:chOff x="119400" y="1601615"/>
            <a:chExt cx="7876408" cy="3748949"/>
          </a:xfrm>
        </p:grpSpPr>
        <p:sp>
          <p:nvSpPr>
            <p:cNvPr id="46" name="Freeform 4">
              <a:extLst>
                <a:ext uri="{FF2B5EF4-FFF2-40B4-BE49-F238E27FC236}">
                  <a16:creationId xmlns:a16="http://schemas.microsoft.com/office/drawing/2014/main" id="{CC8ECE51-3E5D-3EA8-8B5D-7800F299D0ED}"/>
                </a:ext>
              </a:extLst>
            </p:cNvPr>
            <p:cNvSpPr/>
            <p:nvPr/>
          </p:nvSpPr>
          <p:spPr>
            <a:xfrm>
              <a:off x="119400" y="4663505"/>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TextBox 20">
              <a:extLst>
                <a:ext uri="{FF2B5EF4-FFF2-40B4-BE49-F238E27FC236}">
                  <a16:creationId xmlns:a16="http://schemas.microsoft.com/office/drawing/2014/main" id="{A9686E6F-878B-30F6-5FC7-0441BA2F9609}"/>
                </a:ext>
              </a:extLst>
            </p:cNvPr>
            <p:cNvSpPr txBox="1"/>
            <p:nvPr/>
          </p:nvSpPr>
          <p:spPr>
            <a:xfrm>
              <a:off x="1008133" y="4732381"/>
              <a:ext cx="6987675" cy="618183"/>
            </a:xfrm>
            <a:prstGeom prst="rect">
              <a:avLst/>
            </a:prstGeom>
          </p:spPr>
          <p:txBody>
            <a:bodyPr lIns="0" tIns="0" rIns="0" bIns="0" rtlCol="0" anchor="t">
              <a:spAutoFit/>
            </a:bodyPr>
            <a:lstStyle/>
            <a:p>
              <a:pPr>
                <a:lnSpc>
                  <a:spcPts val="2436"/>
                </a:lnSpc>
                <a:spcBef>
                  <a:spcPct val="0"/>
                </a:spcBef>
              </a:pPr>
              <a:r>
                <a:rPr lang="en-US" sz="2400" dirty="0">
                  <a:solidFill>
                    <a:schemeClr val="bg1"/>
                  </a:solidFill>
                </a:rPr>
                <a:t>Hybrid and Remote are clear winners—flexibility is no longer optional, it’s an expectation.</a:t>
              </a:r>
              <a:endParaRPr lang="en-US" sz="2400" dirty="0">
                <a:solidFill>
                  <a:schemeClr val="bg1"/>
                </a:solidFill>
                <a:latin typeface="Raleway"/>
                <a:ea typeface="Raleway"/>
                <a:cs typeface="Raleway"/>
                <a:sym typeface="Raleway"/>
              </a:endParaRPr>
            </a:p>
          </p:txBody>
        </p:sp>
        <p:grpSp>
          <p:nvGrpSpPr>
            <p:cNvPr id="48" name="Group 47">
              <a:extLst>
                <a:ext uri="{FF2B5EF4-FFF2-40B4-BE49-F238E27FC236}">
                  <a16:creationId xmlns:a16="http://schemas.microsoft.com/office/drawing/2014/main" id="{B327C123-F68A-6AD8-966B-480C830ED5A2}"/>
                </a:ext>
              </a:extLst>
            </p:cNvPr>
            <p:cNvGrpSpPr/>
            <p:nvPr/>
          </p:nvGrpSpPr>
          <p:grpSpPr>
            <a:xfrm>
              <a:off x="328969" y="1601615"/>
              <a:ext cx="5767031" cy="2703685"/>
              <a:chOff x="1137" y="2154918"/>
              <a:chExt cx="8318756" cy="4726210"/>
            </a:xfrm>
          </p:grpSpPr>
          <p:grpSp>
            <p:nvGrpSpPr>
              <p:cNvPr id="49" name="Group 20">
                <a:extLst>
                  <a:ext uri="{FF2B5EF4-FFF2-40B4-BE49-F238E27FC236}">
                    <a16:creationId xmlns:a16="http://schemas.microsoft.com/office/drawing/2014/main" id="{464F48FB-EB1F-3FD4-8BDE-F843C74A4661}"/>
                  </a:ext>
                </a:extLst>
              </p:cNvPr>
              <p:cNvGrpSpPr/>
              <p:nvPr/>
            </p:nvGrpSpPr>
            <p:grpSpPr>
              <a:xfrm>
                <a:off x="529594" y="2382350"/>
                <a:ext cx="6547788" cy="4498778"/>
                <a:chOff x="0" y="-38100"/>
                <a:chExt cx="1724520" cy="1184863"/>
              </a:xfrm>
            </p:grpSpPr>
            <p:sp>
              <p:nvSpPr>
                <p:cNvPr id="55" name="Freeform 21">
                  <a:extLst>
                    <a:ext uri="{FF2B5EF4-FFF2-40B4-BE49-F238E27FC236}">
                      <a16:creationId xmlns:a16="http://schemas.microsoft.com/office/drawing/2014/main" id="{8CF263DE-1C6C-54B1-7562-FD1AB4188D4F}"/>
                    </a:ext>
                  </a:extLst>
                </p:cNvPr>
                <p:cNvSpPr/>
                <p:nvPr/>
              </p:nvSpPr>
              <p:spPr>
                <a:xfrm>
                  <a:off x="0" y="0"/>
                  <a:ext cx="1724520" cy="114676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56" name="TextBox 22">
                  <a:extLst>
                    <a:ext uri="{FF2B5EF4-FFF2-40B4-BE49-F238E27FC236}">
                      <a16:creationId xmlns:a16="http://schemas.microsoft.com/office/drawing/2014/main" id="{EEEB3D50-C4AE-9C5E-8296-597D4B10EC46}"/>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50" name="TextBox 23">
                <a:extLst>
                  <a:ext uri="{FF2B5EF4-FFF2-40B4-BE49-F238E27FC236}">
                    <a16:creationId xmlns:a16="http://schemas.microsoft.com/office/drawing/2014/main" id="{A5427900-9975-82BD-2EE0-F95725EF79E6}"/>
                  </a:ext>
                </a:extLst>
              </p:cNvPr>
              <p:cNvSpPr txBox="1"/>
              <p:nvPr/>
            </p:nvSpPr>
            <p:spPr>
              <a:xfrm>
                <a:off x="1501696" y="3522209"/>
                <a:ext cx="6818197" cy="3228077"/>
              </a:xfrm>
              <a:prstGeom prst="rect">
                <a:avLst/>
              </a:prstGeom>
            </p:spPr>
            <p:txBody>
              <a:bodyPr wrap="square" lIns="0" tIns="0" rIns="0" bIns="0" rtlCol="0" anchor="t">
                <a:spAutoFit/>
              </a:bodyPr>
              <a:lstStyle/>
              <a:p>
                <a:r>
                  <a:rPr lang="en-US" sz="2400" dirty="0">
                    <a:solidFill>
                      <a:schemeClr val="bg1"/>
                    </a:solidFill>
                  </a:rPr>
                  <a:t>SELECT </a:t>
                </a:r>
                <a:r>
                  <a:rPr lang="en-US" sz="2400" dirty="0" err="1">
                    <a:solidFill>
                      <a:schemeClr val="bg1"/>
                    </a:solidFill>
                  </a:rPr>
                  <a:t>Preferred_work_environment</a:t>
                </a:r>
                <a:r>
                  <a:rPr lang="en-US" sz="2400" dirty="0">
                    <a:solidFill>
                      <a:schemeClr val="bg1"/>
                    </a:solidFill>
                  </a:rPr>
                  <a:t>, COUNT(*) AS </a:t>
                </a:r>
                <a:r>
                  <a:rPr lang="en-US" sz="2400" dirty="0" err="1">
                    <a:solidFill>
                      <a:schemeClr val="bg1"/>
                    </a:solidFill>
                  </a:rPr>
                  <a:t>countFROM</a:t>
                </a:r>
                <a:r>
                  <a:rPr lang="en-US" sz="2400" dirty="0">
                    <a:solidFill>
                      <a:schemeClr val="bg1"/>
                    </a:solidFill>
                  </a:rPr>
                  <a:t> </a:t>
                </a:r>
                <a:r>
                  <a:rPr lang="en-US" sz="2400" dirty="0" err="1">
                    <a:solidFill>
                      <a:schemeClr val="bg1"/>
                    </a:solidFill>
                  </a:rPr>
                  <a:t>gen_zGROUP</a:t>
                </a:r>
                <a:r>
                  <a:rPr lang="en-US" sz="2400" dirty="0">
                    <a:solidFill>
                      <a:schemeClr val="bg1"/>
                    </a:solidFill>
                  </a:rPr>
                  <a:t> BY </a:t>
                </a:r>
                <a:r>
                  <a:rPr lang="en-US" sz="2400" dirty="0" err="1">
                    <a:solidFill>
                      <a:schemeClr val="bg1"/>
                    </a:solidFill>
                  </a:rPr>
                  <a:t>Preferred_work_environmentORDER</a:t>
                </a:r>
                <a:r>
                  <a:rPr lang="en-US" sz="2400" dirty="0">
                    <a:solidFill>
                      <a:schemeClr val="bg1"/>
                    </a:solidFill>
                  </a:rPr>
                  <a:t> BY count DESC;</a:t>
                </a:r>
              </a:p>
            </p:txBody>
          </p:sp>
          <p:sp>
            <p:nvSpPr>
              <p:cNvPr id="51" name="TextBox 24">
                <a:extLst>
                  <a:ext uri="{FF2B5EF4-FFF2-40B4-BE49-F238E27FC236}">
                    <a16:creationId xmlns:a16="http://schemas.microsoft.com/office/drawing/2014/main" id="{C2DC01CB-5756-1A91-2242-E042BA65A38F}"/>
                  </a:ext>
                </a:extLst>
              </p:cNvPr>
              <p:cNvSpPr txBox="1"/>
              <p:nvPr/>
            </p:nvSpPr>
            <p:spPr>
              <a:xfrm>
                <a:off x="1567207" y="2810959"/>
                <a:ext cx="4637161" cy="650099"/>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WORK ENVIRONMENT</a:t>
                </a:r>
              </a:p>
            </p:txBody>
          </p:sp>
          <p:grpSp>
            <p:nvGrpSpPr>
              <p:cNvPr id="52" name="Group 25">
                <a:extLst>
                  <a:ext uri="{FF2B5EF4-FFF2-40B4-BE49-F238E27FC236}">
                    <a16:creationId xmlns:a16="http://schemas.microsoft.com/office/drawing/2014/main" id="{42E4AFF5-2C1D-2D98-966A-0F6FA7615995}"/>
                  </a:ext>
                </a:extLst>
              </p:cNvPr>
              <p:cNvGrpSpPr/>
              <p:nvPr/>
            </p:nvGrpSpPr>
            <p:grpSpPr>
              <a:xfrm>
                <a:off x="1137" y="2154918"/>
                <a:ext cx="1216595" cy="1216595"/>
                <a:chOff x="0" y="0"/>
                <a:chExt cx="812800" cy="812800"/>
              </a:xfrm>
            </p:grpSpPr>
            <p:sp>
              <p:nvSpPr>
                <p:cNvPr id="53" name="Freeform 26">
                  <a:extLst>
                    <a:ext uri="{FF2B5EF4-FFF2-40B4-BE49-F238E27FC236}">
                      <a16:creationId xmlns:a16="http://schemas.microsoft.com/office/drawing/2014/main" id="{19149D08-D32F-7169-5DD8-6E8A3DEB14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54" name="TextBox 27">
                  <a:extLst>
                    <a:ext uri="{FF2B5EF4-FFF2-40B4-BE49-F238E27FC236}">
                      <a16:creationId xmlns:a16="http://schemas.microsoft.com/office/drawing/2014/main" id="{7D95AB8F-1557-5CC4-E914-4715265E3790}"/>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grpSp>
        <p:nvGrpSpPr>
          <p:cNvPr id="57" name="Group 56">
            <a:extLst>
              <a:ext uri="{FF2B5EF4-FFF2-40B4-BE49-F238E27FC236}">
                <a16:creationId xmlns:a16="http://schemas.microsoft.com/office/drawing/2014/main" id="{1CE1171C-F9E8-F3D8-3D9B-246429EF3A83}"/>
              </a:ext>
            </a:extLst>
          </p:cNvPr>
          <p:cNvGrpSpPr/>
          <p:nvPr/>
        </p:nvGrpSpPr>
        <p:grpSpPr>
          <a:xfrm>
            <a:off x="8516132" y="6045642"/>
            <a:ext cx="8022637" cy="3785695"/>
            <a:chOff x="119400" y="1601615"/>
            <a:chExt cx="8022637" cy="3785695"/>
          </a:xfrm>
        </p:grpSpPr>
        <p:sp>
          <p:nvSpPr>
            <p:cNvPr id="58" name="Freeform 4">
              <a:extLst>
                <a:ext uri="{FF2B5EF4-FFF2-40B4-BE49-F238E27FC236}">
                  <a16:creationId xmlns:a16="http://schemas.microsoft.com/office/drawing/2014/main" id="{05122CC4-CB49-2F0A-79E5-E0E88E1D141D}"/>
                </a:ext>
              </a:extLst>
            </p:cNvPr>
            <p:cNvSpPr/>
            <p:nvPr/>
          </p:nvSpPr>
          <p:spPr>
            <a:xfrm>
              <a:off x="119400" y="4663505"/>
              <a:ext cx="674722" cy="674722"/>
            </a:xfrm>
            <a:custGeom>
              <a:avLst/>
              <a:gdLst/>
              <a:ahLst/>
              <a:cxnLst/>
              <a:rect l="l" t="t" r="r" b="b"/>
              <a:pathLst>
                <a:path w="674722" h="674722">
                  <a:moveTo>
                    <a:pt x="0" y="0"/>
                  </a:moveTo>
                  <a:lnTo>
                    <a:pt x="674722" y="0"/>
                  </a:lnTo>
                  <a:lnTo>
                    <a:pt x="674722" y="674722"/>
                  </a:lnTo>
                  <a:lnTo>
                    <a:pt x="0" y="6747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9" name="TextBox 20">
              <a:extLst>
                <a:ext uri="{FF2B5EF4-FFF2-40B4-BE49-F238E27FC236}">
                  <a16:creationId xmlns:a16="http://schemas.microsoft.com/office/drawing/2014/main" id="{C9B430F0-DC2E-41A8-7B0A-E9A903130C9A}"/>
                </a:ext>
              </a:extLst>
            </p:cNvPr>
            <p:cNvSpPr txBox="1"/>
            <p:nvPr/>
          </p:nvSpPr>
          <p:spPr>
            <a:xfrm>
              <a:off x="1154362" y="4648646"/>
              <a:ext cx="6987675" cy="738664"/>
            </a:xfrm>
            <a:prstGeom prst="rect">
              <a:avLst/>
            </a:prstGeom>
          </p:spPr>
          <p:txBody>
            <a:bodyPr lIns="0" tIns="0" rIns="0" bIns="0" rtlCol="0" anchor="t">
              <a:spAutoFit/>
            </a:bodyPr>
            <a:lstStyle/>
            <a:p>
              <a:r>
                <a:rPr lang="en-US" sz="2400" dirty="0">
                  <a:solidFill>
                    <a:schemeClr val="bg1"/>
                  </a:solidFill>
                </a:rPr>
                <a:t>Tech and Entrepreneurship rank highest in salary expectations—</a:t>
              </a:r>
              <a:r>
                <a:rPr lang="en-US" sz="2400" dirty="0" err="1">
                  <a:solidFill>
                    <a:schemeClr val="bg1"/>
                  </a:solidFill>
                </a:rPr>
                <a:t>GenZ</a:t>
              </a:r>
              <a:r>
                <a:rPr lang="en-US" sz="2400" dirty="0">
                  <a:solidFill>
                    <a:schemeClr val="bg1"/>
                  </a:solidFill>
                </a:rPr>
                <a:t> links </a:t>
              </a:r>
              <a:r>
                <a:rPr lang="en-US" sz="2400" b="1" dirty="0">
                  <a:solidFill>
                    <a:schemeClr val="bg1"/>
                  </a:solidFill>
                </a:rPr>
                <a:t>value with reward</a:t>
              </a:r>
              <a:r>
                <a:rPr lang="en-US" sz="2400" dirty="0">
                  <a:solidFill>
                    <a:schemeClr val="bg1"/>
                  </a:solidFill>
                </a:rPr>
                <a:t>.</a:t>
              </a:r>
            </a:p>
          </p:txBody>
        </p:sp>
        <p:grpSp>
          <p:nvGrpSpPr>
            <p:cNvPr id="60" name="Group 59">
              <a:extLst>
                <a:ext uri="{FF2B5EF4-FFF2-40B4-BE49-F238E27FC236}">
                  <a16:creationId xmlns:a16="http://schemas.microsoft.com/office/drawing/2014/main" id="{82C96B29-6AFB-2DEE-8B0A-4784791E29C0}"/>
                </a:ext>
              </a:extLst>
            </p:cNvPr>
            <p:cNvGrpSpPr/>
            <p:nvPr/>
          </p:nvGrpSpPr>
          <p:grpSpPr>
            <a:xfrm>
              <a:off x="328969" y="1601615"/>
              <a:ext cx="5752299" cy="2703685"/>
              <a:chOff x="1137" y="2154918"/>
              <a:chExt cx="8297505" cy="4726210"/>
            </a:xfrm>
          </p:grpSpPr>
          <p:grpSp>
            <p:nvGrpSpPr>
              <p:cNvPr id="61" name="Group 20">
                <a:extLst>
                  <a:ext uri="{FF2B5EF4-FFF2-40B4-BE49-F238E27FC236}">
                    <a16:creationId xmlns:a16="http://schemas.microsoft.com/office/drawing/2014/main" id="{EC3505FA-6C30-EECF-7FDE-7765A98F8E1B}"/>
                  </a:ext>
                </a:extLst>
              </p:cNvPr>
              <p:cNvGrpSpPr/>
              <p:nvPr/>
            </p:nvGrpSpPr>
            <p:grpSpPr>
              <a:xfrm>
                <a:off x="529594" y="2382350"/>
                <a:ext cx="6547788" cy="4498778"/>
                <a:chOff x="0" y="-38100"/>
                <a:chExt cx="1724520" cy="1184863"/>
              </a:xfrm>
            </p:grpSpPr>
            <p:sp>
              <p:nvSpPr>
                <p:cNvPr id="67" name="Freeform 21">
                  <a:extLst>
                    <a:ext uri="{FF2B5EF4-FFF2-40B4-BE49-F238E27FC236}">
                      <a16:creationId xmlns:a16="http://schemas.microsoft.com/office/drawing/2014/main" id="{C91D6483-EA07-BFAD-4F41-30144AB9727E}"/>
                    </a:ext>
                  </a:extLst>
                </p:cNvPr>
                <p:cNvSpPr/>
                <p:nvPr/>
              </p:nvSpPr>
              <p:spPr>
                <a:xfrm>
                  <a:off x="0" y="0"/>
                  <a:ext cx="1724520" cy="1146763"/>
                </a:xfrm>
                <a:custGeom>
                  <a:avLst/>
                  <a:gdLst/>
                  <a:ahLst/>
                  <a:cxnLst/>
                  <a:rect l="l" t="t" r="r" b="b"/>
                  <a:pathLst>
                    <a:path w="1724520" h="971353">
                      <a:moveTo>
                        <a:pt x="60301" y="0"/>
                      </a:moveTo>
                      <a:lnTo>
                        <a:pt x="1664219" y="0"/>
                      </a:lnTo>
                      <a:cubicBezTo>
                        <a:pt x="1697523" y="0"/>
                        <a:pt x="1724520" y="26998"/>
                        <a:pt x="1724520" y="60301"/>
                      </a:cubicBezTo>
                      <a:lnTo>
                        <a:pt x="1724520" y="911052"/>
                      </a:lnTo>
                      <a:cubicBezTo>
                        <a:pt x="1724520" y="944356"/>
                        <a:pt x="1697523" y="971353"/>
                        <a:pt x="1664219" y="971353"/>
                      </a:cubicBezTo>
                      <a:lnTo>
                        <a:pt x="60301" y="971353"/>
                      </a:lnTo>
                      <a:cubicBezTo>
                        <a:pt x="26998" y="971353"/>
                        <a:pt x="0" y="944356"/>
                        <a:pt x="0" y="911052"/>
                      </a:cubicBezTo>
                      <a:lnTo>
                        <a:pt x="0" y="60301"/>
                      </a:lnTo>
                      <a:cubicBezTo>
                        <a:pt x="0" y="26998"/>
                        <a:pt x="26998" y="0"/>
                        <a:pt x="60301" y="0"/>
                      </a:cubicBezTo>
                      <a:close/>
                    </a:path>
                  </a:pathLst>
                </a:custGeom>
                <a:gradFill rotWithShape="1">
                  <a:gsLst>
                    <a:gs pos="0">
                      <a:srgbClr val="8B4B72">
                        <a:alpha val="100000"/>
                      </a:srgbClr>
                    </a:gs>
                    <a:gs pos="100000">
                      <a:srgbClr val="5B534F">
                        <a:alpha val="0"/>
                      </a:srgbClr>
                    </a:gs>
                  </a:gsLst>
                  <a:lin ang="0"/>
                </a:gradFill>
              </p:spPr>
            </p:sp>
            <p:sp>
              <p:nvSpPr>
                <p:cNvPr id="68" name="TextBox 22">
                  <a:extLst>
                    <a:ext uri="{FF2B5EF4-FFF2-40B4-BE49-F238E27FC236}">
                      <a16:creationId xmlns:a16="http://schemas.microsoft.com/office/drawing/2014/main" id="{7230B2AA-B421-4534-1CB0-77C91BA777A8}"/>
                    </a:ext>
                  </a:extLst>
                </p:cNvPr>
                <p:cNvSpPr txBox="1"/>
                <p:nvPr/>
              </p:nvSpPr>
              <p:spPr>
                <a:xfrm>
                  <a:off x="0" y="-38100"/>
                  <a:ext cx="1724520" cy="1009453"/>
                </a:xfrm>
                <a:prstGeom prst="rect">
                  <a:avLst/>
                </a:prstGeom>
              </p:spPr>
              <p:txBody>
                <a:bodyPr lIns="50800" tIns="50800" rIns="50800" bIns="50800" rtlCol="0" anchor="ctr"/>
                <a:lstStyle/>
                <a:p>
                  <a:pPr algn="ctr">
                    <a:lnSpc>
                      <a:spcPts val="2212"/>
                    </a:lnSpc>
                  </a:pPr>
                  <a:endParaRPr/>
                </a:p>
              </p:txBody>
            </p:sp>
          </p:grpSp>
          <p:sp>
            <p:nvSpPr>
              <p:cNvPr id="62" name="TextBox 23">
                <a:extLst>
                  <a:ext uri="{FF2B5EF4-FFF2-40B4-BE49-F238E27FC236}">
                    <a16:creationId xmlns:a16="http://schemas.microsoft.com/office/drawing/2014/main" id="{0898A62B-A5A2-ABF0-5E87-48502505CD0D}"/>
                  </a:ext>
                </a:extLst>
              </p:cNvPr>
              <p:cNvSpPr txBox="1"/>
              <p:nvPr/>
            </p:nvSpPr>
            <p:spPr>
              <a:xfrm>
                <a:off x="1501696" y="3523427"/>
                <a:ext cx="6796946" cy="3228077"/>
              </a:xfrm>
              <a:prstGeom prst="rect">
                <a:avLst/>
              </a:prstGeom>
            </p:spPr>
            <p:txBody>
              <a:bodyPr wrap="square" lIns="0" tIns="0" rIns="0" bIns="0" rtlCol="0" anchor="t">
                <a:spAutoFit/>
              </a:bodyPr>
              <a:lstStyle/>
              <a:p>
                <a:r>
                  <a:rPr lang="en-US" sz="2400" dirty="0">
                    <a:solidFill>
                      <a:schemeClr val="bg1"/>
                    </a:solidFill>
                  </a:rPr>
                  <a:t>SELECT </a:t>
                </a:r>
                <a:r>
                  <a:rPr lang="en-US" sz="2400" dirty="0" err="1">
                    <a:solidFill>
                      <a:schemeClr val="bg1"/>
                    </a:solidFill>
                  </a:rPr>
                  <a:t>Career_aspirations</a:t>
                </a:r>
                <a:r>
                  <a:rPr lang="en-US" sz="2400" dirty="0">
                    <a:solidFill>
                      <a:schemeClr val="bg1"/>
                    </a:solidFill>
                  </a:rPr>
                  <a:t>, AVG(</a:t>
                </a:r>
                <a:r>
                  <a:rPr lang="en-US" sz="2400" dirty="0" err="1">
                    <a:solidFill>
                      <a:schemeClr val="bg1"/>
                    </a:solidFill>
                  </a:rPr>
                  <a:t>Expected_salary</a:t>
                </a:r>
                <a:r>
                  <a:rPr lang="en-US" sz="2400" dirty="0">
                    <a:solidFill>
                      <a:schemeClr val="bg1"/>
                    </a:solidFill>
                  </a:rPr>
                  <a:t>) AS </a:t>
                </a:r>
                <a:r>
                  <a:rPr lang="en-US" sz="2400" dirty="0" err="1">
                    <a:solidFill>
                      <a:schemeClr val="bg1"/>
                    </a:solidFill>
                  </a:rPr>
                  <a:t>average_salaryFROM</a:t>
                </a:r>
                <a:r>
                  <a:rPr lang="en-US" sz="2400" dirty="0">
                    <a:solidFill>
                      <a:schemeClr val="bg1"/>
                    </a:solidFill>
                  </a:rPr>
                  <a:t> </a:t>
                </a:r>
                <a:r>
                  <a:rPr lang="en-US" sz="2400" dirty="0" err="1">
                    <a:solidFill>
                      <a:schemeClr val="bg1"/>
                    </a:solidFill>
                  </a:rPr>
                  <a:t>gen_zGROUP</a:t>
                </a:r>
                <a:r>
                  <a:rPr lang="en-US" sz="2400" dirty="0">
                    <a:solidFill>
                      <a:schemeClr val="bg1"/>
                    </a:solidFill>
                  </a:rPr>
                  <a:t> BY </a:t>
                </a:r>
                <a:r>
                  <a:rPr lang="en-US" sz="2400" dirty="0" err="1">
                    <a:solidFill>
                      <a:schemeClr val="bg1"/>
                    </a:solidFill>
                  </a:rPr>
                  <a:t>Career_aspirationsORDER</a:t>
                </a:r>
                <a:r>
                  <a:rPr lang="en-US" sz="2400" dirty="0">
                    <a:solidFill>
                      <a:schemeClr val="bg1"/>
                    </a:solidFill>
                  </a:rPr>
                  <a:t> BY </a:t>
                </a:r>
                <a:r>
                  <a:rPr lang="en-US" sz="2400" dirty="0" err="1">
                    <a:solidFill>
                      <a:schemeClr val="bg1"/>
                    </a:solidFill>
                  </a:rPr>
                  <a:t>average_salary</a:t>
                </a:r>
                <a:r>
                  <a:rPr lang="en-US" sz="2400" dirty="0">
                    <a:solidFill>
                      <a:schemeClr val="bg1"/>
                    </a:solidFill>
                  </a:rPr>
                  <a:t> DESC;</a:t>
                </a:r>
              </a:p>
            </p:txBody>
          </p:sp>
          <p:sp>
            <p:nvSpPr>
              <p:cNvPr id="63" name="TextBox 24">
                <a:extLst>
                  <a:ext uri="{FF2B5EF4-FFF2-40B4-BE49-F238E27FC236}">
                    <a16:creationId xmlns:a16="http://schemas.microsoft.com/office/drawing/2014/main" id="{5B14D4E8-4832-27AE-A3F2-14C18D0A032C}"/>
                  </a:ext>
                </a:extLst>
              </p:cNvPr>
              <p:cNvSpPr txBox="1"/>
              <p:nvPr/>
            </p:nvSpPr>
            <p:spPr>
              <a:xfrm>
                <a:off x="1594325" y="2813375"/>
                <a:ext cx="4637161" cy="650099"/>
              </a:xfrm>
              <a:prstGeom prst="rect">
                <a:avLst/>
              </a:prstGeom>
            </p:spPr>
            <p:txBody>
              <a:bodyPr wrap="square" lIns="0" tIns="0" rIns="0" bIns="0" rtlCol="0" anchor="t">
                <a:spAutoFit/>
              </a:bodyPr>
              <a:lstStyle/>
              <a:p>
                <a:pPr>
                  <a:lnSpc>
                    <a:spcPts val="2856"/>
                  </a:lnSpc>
                  <a:spcBef>
                    <a:spcPct val="0"/>
                  </a:spcBef>
                </a:pPr>
                <a:r>
                  <a:rPr lang="en-US" sz="2700" b="1" dirty="0">
                    <a:solidFill>
                      <a:schemeClr val="bg1"/>
                    </a:solidFill>
                    <a:ea typeface="Raleway Bold"/>
                    <a:cs typeface="Raleway Bold"/>
                    <a:sym typeface="Raleway Bold"/>
                  </a:rPr>
                  <a:t>SALARY INFLUENCE</a:t>
                </a:r>
              </a:p>
            </p:txBody>
          </p:sp>
          <p:grpSp>
            <p:nvGrpSpPr>
              <p:cNvPr id="64" name="Group 25">
                <a:extLst>
                  <a:ext uri="{FF2B5EF4-FFF2-40B4-BE49-F238E27FC236}">
                    <a16:creationId xmlns:a16="http://schemas.microsoft.com/office/drawing/2014/main" id="{481852B4-19BC-B563-0674-D5136981D657}"/>
                  </a:ext>
                </a:extLst>
              </p:cNvPr>
              <p:cNvGrpSpPr/>
              <p:nvPr/>
            </p:nvGrpSpPr>
            <p:grpSpPr>
              <a:xfrm>
                <a:off x="1137" y="2154918"/>
                <a:ext cx="1216595" cy="1216595"/>
                <a:chOff x="0" y="0"/>
                <a:chExt cx="812800" cy="812800"/>
              </a:xfrm>
            </p:grpSpPr>
            <p:sp>
              <p:nvSpPr>
                <p:cNvPr id="65" name="Freeform 26">
                  <a:extLst>
                    <a:ext uri="{FF2B5EF4-FFF2-40B4-BE49-F238E27FC236}">
                      <a16:creationId xmlns:a16="http://schemas.microsoft.com/office/drawing/2014/main" id="{7BA1AC45-166F-44C1-855A-FA5D298A878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gradFill>
                    <a:gsLst>
                      <a:gs pos="0">
                        <a:srgbClr val="B87BA1">
                          <a:alpha val="100000"/>
                        </a:srgbClr>
                      </a:gs>
                      <a:gs pos="100000">
                        <a:srgbClr val="E7E8E4">
                          <a:alpha val="0"/>
                        </a:srgbClr>
                      </a:gs>
                    </a:gsLst>
                    <a:lin ang="0"/>
                  </a:gradFill>
                  <a:prstDash val="solid"/>
                  <a:miter/>
                </a:ln>
              </p:spPr>
            </p:sp>
            <p:sp>
              <p:nvSpPr>
                <p:cNvPr id="66" name="TextBox 27">
                  <a:extLst>
                    <a:ext uri="{FF2B5EF4-FFF2-40B4-BE49-F238E27FC236}">
                      <a16:creationId xmlns:a16="http://schemas.microsoft.com/office/drawing/2014/main" id="{E6325CB5-89E6-1A0A-30FB-27EA549BCD63}"/>
                    </a:ext>
                  </a:extLst>
                </p:cNvPr>
                <p:cNvSpPr txBox="1"/>
                <p:nvPr/>
              </p:nvSpPr>
              <p:spPr>
                <a:xfrm>
                  <a:off x="76200" y="38100"/>
                  <a:ext cx="660400" cy="698500"/>
                </a:xfrm>
                <a:prstGeom prst="rect">
                  <a:avLst/>
                </a:prstGeom>
              </p:spPr>
              <p:txBody>
                <a:bodyPr lIns="50800" tIns="50800" rIns="50800" bIns="50800" rtlCol="0" anchor="ctr"/>
                <a:lstStyle/>
                <a:p>
                  <a:pPr algn="ctr">
                    <a:lnSpc>
                      <a:spcPts val="2212"/>
                    </a:lnSpc>
                  </a:pPr>
                  <a:endParaRPr/>
                </a:p>
              </p:txBody>
            </p:sp>
          </p:grpSp>
        </p:grpSp>
      </p:grpSp>
    </p:spTree>
    <p:extLst>
      <p:ext uri="{BB962C8B-B14F-4D97-AF65-F5344CB8AC3E}">
        <p14:creationId xmlns:p14="http://schemas.microsoft.com/office/powerpoint/2010/main" val="226572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1776</Words>
  <Application>Microsoft Office PowerPoint</Application>
  <PresentationFormat>Custom</PresentationFormat>
  <Paragraphs>145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Bebas Neue Bold</vt:lpstr>
      <vt:lpstr>Calibri</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Illustration Modern Data Analysis For Business Presentation</dc:title>
  <cp:lastModifiedBy>Mohamed Jakkiriya</cp:lastModifiedBy>
  <cp:revision>124</cp:revision>
  <dcterms:created xsi:type="dcterms:W3CDTF">2006-08-16T00:00:00Z</dcterms:created>
  <dcterms:modified xsi:type="dcterms:W3CDTF">2025-07-06T06:50:59Z</dcterms:modified>
  <dc:identifier>DAGsTnIWkjY</dc:identifier>
</cp:coreProperties>
</file>